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y="6858000" cx="12192000"/>
  <p:notesSz cx="7104050" cy="10234600"/>
  <p:embeddedFontLst>
    <p:embeddedFont>
      <p:font typeface="Proxima Nova Semibold"/>
      <p:regular r:id="rId49"/>
      <p:bold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>
        <p15:guide id="1" orient="horz" pos="3224">
          <p15:clr>
            <a:srgbClr val="A4A3A4"/>
          </p15:clr>
        </p15:guide>
        <p15:guide id="2" pos="2238">
          <p15:clr>
            <a:srgbClr val="A4A3A4"/>
          </p15:clr>
        </p15:guide>
      </p15:notesGuideLst>
    </p:ext>
    <p:ext uri="GoogleSlidesCustomDataVersion2">
      <go:slidesCustomData xmlns:go="http://customooxmlschemas.google.com/" r:id="rId52" roundtripDataSignature="AMtx7mhjxv4Fccdgi7X7VOa3ZPA2S+h6A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3224" orient="horz"/>
        <p:guide pos="2238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font" Target="fonts/ProximaNova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roximaNovaSemibold-boldItalic.fntdata"/><Relationship Id="rId50" Type="http://schemas.openxmlformats.org/officeDocument/2006/relationships/font" Target="fonts/ProximaNovaSemibold-bold.fntdata"/><Relationship Id="rId52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5.jpg>
</file>

<file path=ppt/media/image25.png>
</file>

<file path=ppt/media/image27.png>
</file>

<file path=ppt/media/image28.png>
</file>

<file path=ppt/media/image30.png>
</file>

<file path=ppt/media/image31.png>
</file>

<file path=ppt/media/image32.png>
</file>

<file path=ppt/media/image33.jpg>
</file>

<file path=ppt/media/image34.png>
</file>

<file path=ppt/media/image36.png>
</file>

<file path=ppt/media/image37.png>
</file>

<file path=ppt/media/image38.png>
</file>

<file path=ppt/media/image39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3.png>
</file>

<file path=ppt/media/image54.png>
</file>

<file path=ppt/media/image55.png>
</file>

<file path=ppt/media/image56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9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jpg>
</file>

<file path=ppt/media/image78.png>
</file>

<file path=ppt/media/image8.png>
</file>

<file path=ppt/media/image80.png>
</file>

<file path=ppt/media/image8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8427" cy="513508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3992" y="0"/>
            <a:ext cx="3078427" cy="513508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721107"/>
            <a:ext cx="3078427" cy="513507"/>
          </a:xfrm>
          <a:prstGeom prst="rect">
            <a:avLst/>
          </a:prstGeom>
          <a:noFill/>
          <a:ln>
            <a:noFill/>
          </a:ln>
        </p:spPr>
        <p:txBody>
          <a:bodyPr anchorCtr="0" anchor="b" bIns="49525" lIns="99075" spcFirstLastPara="1" rIns="99075" wrap="square" tIns="495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anvas.instructure.com/login/canvas" TargetMode="External"/><Relationship Id="rId3" Type="http://schemas.openxmlformats.org/officeDocument/2006/relationships/hyperlink" Target="https://aws.amazon.com/blogs/enterprise-strategy/6-strategies-for-migrating-applications-to-the-cloud/" TargetMode="Externa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1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Princípios de segurança da informação – cibersegurança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Módulo 1 - Introdução ao curso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0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10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E-mail (electronic-mail)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Correio eletrônico (do inglês: electronic-mail, abreviado e-mail) é uma método para enviar e receber mensagens através de um sistema computacional online de comunicação de forma assíncrona.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11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E-mail (electronic-mail)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Correio eletrônico (do inglês: electronic-mail, abreviado e-mail) é uma método para enviar e receber mensagens através de um sistema computacional online de comunicação de forma assíncrona.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2:notes"/>
          <p:cNvSpPr/>
          <p:nvPr>
            <p:ph idx="2" type="sldImg"/>
          </p:nvPr>
        </p:nvSpPr>
        <p:spPr>
          <a:xfrm>
            <a:off x="-904875" y="1301750"/>
            <a:ext cx="11564938" cy="6505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12:notes"/>
          <p:cNvSpPr txBox="1"/>
          <p:nvPr>
            <p:ph idx="1" type="body"/>
          </p:nvPr>
        </p:nvSpPr>
        <p:spPr>
          <a:xfrm>
            <a:off x="975349" y="8240377"/>
            <a:ext cx="7802902" cy="78064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3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13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Principais lições da Seção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85766" lvl="0" marL="18576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/>
              <a:t>Nessa seção você aprendeu a definição de e-mail</a:t>
            </a:r>
            <a:endParaRPr/>
          </a:p>
          <a:p>
            <a:pPr indent="-185766" lvl="0" marL="18576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/>
              <a:t>Reconheceu os dois principais provedores de e-mail gratuito (gmail e outlook)</a:t>
            </a:r>
            <a:endParaRPr/>
          </a:p>
          <a:p>
            <a:pPr indent="-185766" lvl="0" marL="18576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/>
              <a:t>Criou um e-mail para utilizar durante o curso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4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14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Seção 3: Cadastro na plataforma de ensino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5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15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6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16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7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p17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8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p18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9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p19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2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Este módulo aborda os seguintes tópicos:</a:t>
            </a:r>
            <a:endParaRPr/>
          </a:p>
          <a:p>
            <a:pPr indent="-371532" lvl="0" marL="37153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Objetivos e visão geral do curso</a:t>
            </a:r>
            <a:endParaRPr/>
          </a:p>
          <a:p>
            <a:pPr indent="-371532" lvl="0" marL="37153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Criação de e-mail para o curso</a:t>
            </a:r>
            <a:endParaRPr/>
          </a:p>
          <a:p>
            <a:pPr indent="-371532" lvl="0" marL="37153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Cadastro na plataforma de ensino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0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20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1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p21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2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p22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3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p23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4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24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5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25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6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p26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Principais lições da Seção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Nessa seção você realizou o cadastro na plataforma instructure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7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" name="Google Shape;422;p27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Seção 3: Cadastro na plataforma de ensino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8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p28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9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p29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3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Depois de concluir este módulo, você deverá ser capaz de:</a:t>
            </a:r>
            <a:endParaRPr/>
          </a:p>
          <a:p>
            <a:pPr indent="-371532" lvl="0" marL="37153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/>
              <a:t>Entender os objetivos do curso</a:t>
            </a:r>
            <a:endParaRPr/>
          </a:p>
          <a:p>
            <a:pPr indent="-371532" lvl="0" marL="37153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/>
              <a:t>Acessar seu e-mail para acompanhamento do curso</a:t>
            </a:r>
            <a:endParaRPr/>
          </a:p>
          <a:p>
            <a:pPr indent="-371532" lvl="0" marL="37153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/>
              <a:t>Acessar a plataforma de estudos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0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2" name="Google Shape;452;p30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1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2" name="Google Shape;462;p31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32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2" name="Google Shape;472;p32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3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2" name="Google Shape;482;p33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4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7" name="Google Shape;497;p34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5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7" name="Google Shape;507;p35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Seção 3: Cadastro na plataforma de ensino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6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4" name="Google Shape;514;p36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7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7" name="Google Shape;527;p37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8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9" name="Google Shape;539;p38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Recebendo e-mail de participação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Passados alguns minutos do preenchimento do formulário, você receberá no e-mail um convite para participar do curso na plataforma Canvas.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9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7" name="Google Shape;547;p39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Principais lições da Seção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Nessa seção você realizou o cadastro na plataforma instructure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4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Seção 1: Objetivos e visão geral do curso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40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5" name="Google Shape;555;p40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Conclusão do módulo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1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1" name="Google Shape;561;p41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Resumindo, neste módulo você aprendeu a:</a:t>
            </a:r>
            <a:endParaRPr/>
          </a:p>
          <a:p>
            <a:pPr indent="-371532" lvl="0" marL="37153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/>
              <a:t>Entender os objetivos do curso</a:t>
            </a:r>
            <a:endParaRPr/>
          </a:p>
          <a:p>
            <a:pPr indent="-371532" lvl="0" marL="37153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/>
              <a:t>Acessar seu e-mail para acompanhamento do curso</a:t>
            </a:r>
            <a:endParaRPr/>
          </a:p>
          <a:p>
            <a:pPr indent="-371532" lvl="0" marL="37153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/>
              <a:t>Acessar a plataforma de estudos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2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8" name="Google Shape;568;p42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Recursos adicionais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Lembre-se do link de acesso da plataforma de estudos: </a:t>
            </a:r>
            <a:r>
              <a:rPr lang="pt-BR" u="sng">
                <a:solidFill>
                  <a:schemeClr val="hlink"/>
                </a:solidFill>
                <a:hlinkClick r:id="rId2"/>
              </a:rPr>
              <a:t>https://canvas.instructure.com/login/canvas</a:t>
            </a:r>
            <a:r>
              <a:rPr lang="pt-BR"/>
              <a:t> </a:t>
            </a:r>
            <a:endParaRPr u="sng">
              <a:solidFill>
                <a:schemeClr val="hlink"/>
              </a:solidFill>
              <a:hlinkClick r:id="rId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43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5" name="Google Shape;575;p43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Obrigado pela atenção.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5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pt-BR"/>
              <a:t>Uma máquina virtual é um software que emula um computador real e permite executar diferentes sistemas operacionais e aplicativos em um ambiente isolado e virtualizado. </a:t>
            </a:r>
            <a:endParaRPr/>
          </a:p>
          <a:p>
            <a:pPr indent="0" lvl="0" marL="182563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pt-BR"/>
              <a:t>Em outras palavras, uma máquina virtual é uma instância virtual de um computador, com seu próprio sistema operacional, recursos de hardware simulados e espaço de armazenamento dedicado.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Elas funcionam em cima de um sistema operacional hospedeiro e oferecem a capacidade de executar múltiplos sistemas operacionais simultaneamente no mesmo hardware físico.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 máquina virtual possui seus próprios recursos virtuais, como CPU, memória, disco rígido e dispositivos de rede.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6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6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máquinas virtuais são criadas usando software de virtualização, como o VirtualBox, VMware ou Hyper-V.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Utilizaremos o software Oracle Virtual Box para simular nossos ambientes de testes.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7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7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Introdução a Segurança da informação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185766" lvl="0" marL="18576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Fake News</a:t>
            </a:r>
            <a:endParaRPr/>
          </a:p>
          <a:p>
            <a:pPr indent="-185766" lvl="0" marL="18576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Golpes na internet</a:t>
            </a:r>
            <a:endParaRPr/>
          </a:p>
          <a:p>
            <a:pPr indent="-185766" lvl="0" marL="18576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Ataques</a:t>
            </a:r>
            <a:endParaRPr/>
          </a:p>
          <a:p>
            <a:pPr indent="-185766" lvl="0" marL="18576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Códigos maliciosos</a:t>
            </a:r>
            <a:endParaRPr/>
          </a:p>
          <a:p>
            <a:pPr indent="-185766" lvl="0" marL="18576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Privacidade</a:t>
            </a:r>
            <a:endParaRPr/>
          </a:p>
          <a:p>
            <a:pPr indent="-185766" lvl="0" marL="18576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Mecanismos de segurança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8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p8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Principais lições da Seção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Uma máquina virtual é uma instância virtual de um computador que permite executar sistemas operacionais e aplicativos em um ambiente isolado e virtualizado, oferecendo flexibilidade, eficiência e recursos de gerenciamento.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As máquinas virtuais são criadas usando software de virtualização, como: Virtual Box, VmWare, Microsoft Hyper-V.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São usadas para: Isolamento de Ambiente de desenvolvimento, Consolidação de servidores, Execução de aplicativos legados, Testes de sistemas, Criação de ambientes de computação em nuvem.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9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9:notes"/>
          <p:cNvSpPr txBox="1"/>
          <p:nvPr>
            <p:ph idx="1" type="body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75" spcFirstLastPara="1" rIns="99075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Seção 2: Criação de e-mail para o curso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1.png"/><Relationship Id="rId4" Type="http://schemas.openxmlformats.org/officeDocument/2006/relationships/hyperlink" Target="mailto:thiago.inocencio@sp.senai.br" TargetMode="Externa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rincipal">
  <p:cSld name="Slide principal">
    <p:bg>
      <p:bgPr>
        <a:solidFill>
          <a:srgbClr val="002846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la de computador com texto preto sobre fundo branco&#10;&#10;Descrição gerada automaticamente" id="13" name="Google Shape;1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8605"/>
            <a:ext cx="123063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45"/>
          <p:cNvSpPr/>
          <p:nvPr/>
        </p:nvSpPr>
        <p:spPr>
          <a:xfrm>
            <a:off x="0" y="-8605"/>
            <a:ext cx="12306301" cy="6866605"/>
          </a:xfrm>
          <a:prstGeom prst="rect">
            <a:avLst/>
          </a:prstGeom>
          <a:solidFill>
            <a:srgbClr val="002846">
              <a:alpha val="9294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9076" y="2661312"/>
            <a:ext cx="3949424" cy="1005869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5"/>
          <p:cNvSpPr txBox="1"/>
          <p:nvPr>
            <p:ph type="title"/>
          </p:nvPr>
        </p:nvSpPr>
        <p:spPr>
          <a:xfrm>
            <a:off x="5016498" y="1003300"/>
            <a:ext cx="7175502" cy="24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Sans Pro"/>
              <a:buNone/>
              <a:defRPr sz="6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5"/>
          <p:cNvSpPr txBox="1"/>
          <p:nvPr/>
        </p:nvSpPr>
        <p:spPr>
          <a:xfrm>
            <a:off x="1" y="5775751"/>
            <a:ext cx="123063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Professor Me. Thiago Inocêncio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sng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thiago.inocencio@sp.senai.br</a:t>
            </a:r>
            <a:r>
              <a:rPr b="0" i="0" lang="pt-BR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" name="Google Shape;18;p45"/>
          <p:cNvSpPr txBox="1"/>
          <p:nvPr>
            <p:ph idx="1" type="body"/>
          </p:nvPr>
        </p:nvSpPr>
        <p:spPr>
          <a:xfrm>
            <a:off x="5016500" y="3693755"/>
            <a:ext cx="717549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228600" lvl="1" marL="9144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wo Colum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4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54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54"/>
          <p:cNvSpPr txBox="1"/>
          <p:nvPr>
            <p:ph idx="1" type="body"/>
          </p:nvPr>
        </p:nvSpPr>
        <p:spPr>
          <a:xfrm>
            <a:off x="419100" y="1528175"/>
            <a:ext cx="5504688" cy="464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54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3" name="Google Shape;63;p54"/>
          <p:cNvSpPr txBox="1"/>
          <p:nvPr>
            <p:ph idx="2" type="body"/>
          </p:nvPr>
        </p:nvSpPr>
        <p:spPr>
          <a:xfrm>
            <a:off x="6246312" y="1524228"/>
            <a:ext cx="5504688" cy="464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64" name="Google Shape;64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">
  <p:cSld name="Three Colum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5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55"/>
          <p:cNvSpPr txBox="1"/>
          <p:nvPr>
            <p:ph type="title"/>
          </p:nvPr>
        </p:nvSpPr>
        <p:spPr>
          <a:xfrm>
            <a:off x="419101" y="365125"/>
            <a:ext cx="9037416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55"/>
          <p:cNvSpPr txBox="1"/>
          <p:nvPr>
            <p:ph idx="1" type="body"/>
          </p:nvPr>
        </p:nvSpPr>
        <p:spPr>
          <a:xfrm>
            <a:off x="419100" y="1528175"/>
            <a:ext cx="3593592" cy="46451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55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0" name="Google Shape;70;p55"/>
          <p:cNvSpPr txBox="1"/>
          <p:nvPr>
            <p:ph idx="2" type="body"/>
          </p:nvPr>
        </p:nvSpPr>
        <p:spPr>
          <a:xfrm>
            <a:off x="8173686" y="1528175"/>
            <a:ext cx="3593592" cy="46451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55"/>
          <p:cNvSpPr txBox="1"/>
          <p:nvPr>
            <p:ph idx="3" type="body"/>
          </p:nvPr>
        </p:nvSpPr>
        <p:spPr>
          <a:xfrm>
            <a:off x="4314209" y="1528175"/>
            <a:ext cx="3593592" cy="46451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72" name="Google Shape;72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6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56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56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7" name="Google Shape;77;p56"/>
          <p:cNvSpPr txBox="1"/>
          <p:nvPr>
            <p:ph idx="1" type="body"/>
          </p:nvPr>
        </p:nvSpPr>
        <p:spPr>
          <a:xfrm>
            <a:off x="419100" y="2041932"/>
            <a:ext cx="5504688" cy="41310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56"/>
          <p:cNvSpPr txBox="1"/>
          <p:nvPr>
            <p:ph idx="2" type="body"/>
          </p:nvPr>
        </p:nvSpPr>
        <p:spPr>
          <a:xfrm>
            <a:off x="419101" y="1524000"/>
            <a:ext cx="5504688" cy="5179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0" sz="3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56"/>
          <p:cNvSpPr txBox="1"/>
          <p:nvPr>
            <p:ph idx="3" type="body"/>
          </p:nvPr>
        </p:nvSpPr>
        <p:spPr>
          <a:xfrm>
            <a:off x="6249885" y="2041932"/>
            <a:ext cx="5504688" cy="41310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56"/>
          <p:cNvSpPr txBox="1"/>
          <p:nvPr>
            <p:ph idx="4" type="body"/>
          </p:nvPr>
        </p:nvSpPr>
        <p:spPr>
          <a:xfrm>
            <a:off x="6249886" y="1524000"/>
            <a:ext cx="5504688" cy="5179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0" sz="3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81" name="Google Shape;81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Subtitle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7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57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57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6" name="Google Shape;86;p57"/>
          <p:cNvSpPr txBox="1"/>
          <p:nvPr>
            <p:ph idx="1" type="body"/>
          </p:nvPr>
        </p:nvSpPr>
        <p:spPr>
          <a:xfrm>
            <a:off x="419099" y="2041932"/>
            <a:ext cx="11335473" cy="41310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57"/>
          <p:cNvSpPr txBox="1"/>
          <p:nvPr>
            <p:ph idx="2" type="body"/>
          </p:nvPr>
        </p:nvSpPr>
        <p:spPr>
          <a:xfrm>
            <a:off x="419100" y="1524000"/>
            <a:ext cx="11335473" cy="5179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0" sz="3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88" name="Google Shape;88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">
  <p:cSld name="Code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8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58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58"/>
          <p:cNvSpPr txBox="1"/>
          <p:nvPr>
            <p:ph idx="1" type="body"/>
          </p:nvPr>
        </p:nvSpPr>
        <p:spPr>
          <a:xfrm>
            <a:off x="419100" y="1528175"/>
            <a:ext cx="11353800" cy="464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Droid Sans Mono"/>
                <a:ea typeface="Droid Sans Mono"/>
                <a:cs typeface="Droid Sans Mono"/>
                <a:sym typeface="Droid Sans Mon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58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4" name="Google Shape;94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2 Up">
  <p:cSld name="Code 2 Up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9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59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59"/>
          <p:cNvSpPr txBox="1"/>
          <p:nvPr>
            <p:ph idx="1" type="body"/>
          </p:nvPr>
        </p:nvSpPr>
        <p:spPr>
          <a:xfrm>
            <a:off x="419100" y="1528175"/>
            <a:ext cx="5504688" cy="464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Droid Sans Mono"/>
                <a:ea typeface="Droid Sans Mono"/>
                <a:cs typeface="Droid Sans Mono"/>
                <a:sym typeface="Droid Sans Mon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59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0" name="Google Shape;100;p59"/>
          <p:cNvSpPr txBox="1"/>
          <p:nvPr>
            <p:ph idx="2" type="body"/>
          </p:nvPr>
        </p:nvSpPr>
        <p:spPr>
          <a:xfrm>
            <a:off x="6246312" y="1524228"/>
            <a:ext cx="5504688" cy="464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Droid Sans Mono"/>
                <a:ea typeface="Droid Sans Mono"/>
                <a:cs typeface="Droid Sans Mono"/>
                <a:sym typeface="Droid Sans Mon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01" name="Google Shape;101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Picture">
  <p:cSld name="4 Picture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0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60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60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6" name="Google Shape;106;p60"/>
          <p:cNvSpPr txBox="1"/>
          <p:nvPr>
            <p:ph idx="1" type="body"/>
          </p:nvPr>
        </p:nvSpPr>
        <p:spPr>
          <a:xfrm>
            <a:off x="411876" y="3793944"/>
            <a:ext cx="2686416" cy="303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7" name="Google Shape;107;p60"/>
          <p:cNvSpPr/>
          <p:nvPr>
            <p:ph idx="2" type="pic"/>
          </p:nvPr>
        </p:nvSpPr>
        <p:spPr>
          <a:xfrm>
            <a:off x="419100" y="1524000"/>
            <a:ext cx="2679192" cy="210312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60"/>
          <p:cNvSpPr txBox="1"/>
          <p:nvPr>
            <p:ph idx="3" type="body"/>
          </p:nvPr>
        </p:nvSpPr>
        <p:spPr>
          <a:xfrm>
            <a:off x="9086484" y="3793944"/>
            <a:ext cx="2686416" cy="303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60"/>
          <p:cNvSpPr/>
          <p:nvPr>
            <p:ph idx="4" type="pic"/>
          </p:nvPr>
        </p:nvSpPr>
        <p:spPr>
          <a:xfrm>
            <a:off x="9093708" y="1524000"/>
            <a:ext cx="2679192" cy="210312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60"/>
          <p:cNvSpPr txBox="1"/>
          <p:nvPr>
            <p:ph idx="5" type="body"/>
          </p:nvPr>
        </p:nvSpPr>
        <p:spPr>
          <a:xfrm>
            <a:off x="6200777" y="3793944"/>
            <a:ext cx="2686416" cy="303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60"/>
          <p:cNvSpPr/>
          <p:nvPr>
            <p:ph idx="6" type="pic"/>
          </p:nvPr>
        </p:nvSpPr>
        <p:spPr>
          <a:xfrm>
            <a:off x="6210469" y="1524000"/>
            <a:ext cx="2679192" cy="210312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60"/>
          <p:cNvSpPr txBox="1"/>
          <p:nvPr>
            <p:ph idx="7" type="body"/>
          </p:nvPr>
        </p:nvSpPr>
        <p:spPr>
          <a:xfrm>
            <a:off x="3315078" y="3793944"/>
            <a:ext cx="2686416" cy="303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60"/>
          <p:cNvSpPr/>
          <p:nvPr>
            <p:ph idx="8" type="pic"/>
          </p:nvPr>
        </p:nvSpPr>
        <p:spPr>
          <a:xfrm>
            <a:off x="3322302" y="1524000"/>
            <a:ext cx="2679192" cy="2103120"/>
          </a:xfrm>
          <a:prstGeom prst="rect">
            <a:avLst/>
          </a:prstGeom>
          <a:noFill/>
          <a:ln>
            <a:noFill/>
          </a:ln>
        </p:spPr>
      </p:sp>
      <p:pic>
        <p:nvPicPr>
          <p:cNvPr id="114" name="Google Shape;114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Picture">
  <p:cSld name="6 Picture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1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61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61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9" name="Google Shape;119;p61"/>
          <p:cNvSpPr txBox="1"/>
          <p:nvPr>
            <p:ph idx="1" type="body"/>
          </p:nvPr>
        </p:nvSpPr>
        <p:spPr>
          <a:xfrm>
            <a:off x="411876" y="3446471"/>
            <a:ext cx="3619104" cy="3017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61"/>
          <p:cNvSpPr/>
          <p:nvPr>
            <p:ph idx="2" type="pic"/>
          </p:nvPr>
        </p:nvSpPr>
        <p:spPr>
          <a:xfrm>
            <a:off x="419100" y="1524000"/>
            <a:ext cx="3611880" cy="1755648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61"/>
          <p:cNvSpPr txBox="1"/>
          <p:nvPr>
            <p:ph idx="3" type="body"/>
          </p:nvPr>
        </p:nvSpPr>
        <p:spPr>
          <a:xfrm>
            <a:off x="8153796" y="3446471"/>
            <a:ext cx="3619104" cy="3017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61"/>
          <p:cNvSpPr/>
          <p:nvPr>
            <p:ph idx="4" type="pic"/>
          </p:nvPr>
        </p:nvSpPr>
        <p:spPr>
          <a:xfrm>
            <a:off x="8161020" y="1524000"/>
            <a:ext cx="3611880" cy="1755648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61"/>
          <p:cNvSpPr txBox="1"/>
          <p:nvPr>
            <p:ph idx="5" type="body"/>
          </p:nvPr>
        </p:nvSpPr>
        <p:spPr>
          <a:xfrm>
            <a:off x="4294312" y="3446471"/>
            <a:ext cx="3619104" cy="3017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61"/>
          <p:cNvSpPr/>
          <p:nvPr>
            <p:ph idx="6" type="pic"/>
          </p:nvPr>
        </p:nvSpPr>
        <p:spPr>
          <a:xfrm>
            <a:off x="4301536" y="1524000"/>
            <a:ext cx="3611880" cy="1755648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61"/>
          <p:cNvSpPr txBox="1"/>
          <p:nvPr>
            <p:ph idx="7" type="body"/>
          </p:nvPr>
        </p:nvSpPr>
        <p:spPr>
          <a:xfrm>
            <a:off x="411876" y="5857160"/>
            <a:ext cx="3619104" cy="3017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61"/>
          <p:cNvSpPr/>
          <p:nvPr>
            <p:ph idx="8" type="pic"/>
          </p:nvPr>
        </p:nvSpPr>
        <p:spPr>
          <a:xfrm>
            <a:off x="419100" y="3934689"/>
            <a:ext cx="3611880" cy="1755648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61"/>
          <p:cNvSpPr txBox="1"/>
          <p:nvPr>
            <p:ph idx="9" type="body"/>
          </p:nvPr>
        </p:nvSpPr>
        <p:spPr>
          <a:xfrm>
            <a:off x="8153796" y="5857160"/>
            <a:ext cx="3619104" cy="3017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61"/>
          <p:cNvSpPr/>
          <p:nvPr>
            <p:ph idx="13" type="pic"/>
          </p:nvPr>
        </p:nvSpPr>
        <p:spPr>
          <a:xfrm>
            <a:off x="8161020" y="3934689"/>
            <a:ext cx="3611880" cy="1755648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61"/>
          <p:cNvSpPr txBox="1"/>
          <p:nvPr>
            <p:ph idx="14" type="body"/>
          </p:nvPr>
        </p:nvSpPr>
        <p:spPr>
          <a:xfrm>
            <a:off x="4294312" y="5857160"/>
            <a:ext cx="3619104" cy="3017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61"/>
          <p:cNvSpPr/>
          <p:nvPr>
            <p:ph idx="15" type="pic"/>
          </p:nvPr>
        </p:nvSpPr>
        <p:spPr>
          <a:xfrm>
            <a:off x="4301536" y="3934689"/>
            <a:ext cx="3611880" cy="1755648"/>
          </a:xfrm>
          <a:prstGeom prst="rect">
            <a:avLst/>
          </a:prstGeom>
          <a:noFill/>
          <a:ln>
            <a:noFill/>
          </a:ln>
        </p:spPr>
      </p:sp>
      <p:pic>
        <p:nvPicPr>
          <p:cNvPr id="131" name="Google Shape;131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cons">
  <p:cSld name="Icons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2"/>
          <p:cNvSpPr txBox="1"/>
          <p:nvPr>
            <p:ph idx="1" type="body"/>
          </p:nvPr>
        </p:nvSpPr>
        <p:spPr>
          <a:xfrm>
            <a:off x="411876" y="4011163"/>
            <a:ext cx="2686416" cy="303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62"/>
          <p:cNvSpPr/>
          <p:nvPr>
            <p:ph idx="2" type="pic"/>
          </p:nvPr>
        </p:nvSpPr>
        <p:spPr>
          <a:xfrm>
            <a:off x="1069259" y="2626296"/>
            <a:ext cx="1188720" cy="118872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62"/>
          <p:cNvSpPr txBox="1"/>
          <p:nvPr>
            <p:ph idx="3" type="body"/>
          </p:nvPr>
        </p:nvSpPr>
        <p:spPr>
          <a:xfrm>
            <a:off x="9086484" y="4011163"/>
            <a:ext cx="2686416" cy="303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62"/>
          <p:cNvSpPr txBox="1"/>
          <p:nvPr>
            <p:ph idx="4" type="body"/>
          </p:nvPr>
        </p:nvSpPr>
        <p:spPr>
          <a:xfrm>
            <a:off x="6177027" y="4011163"/>
            <a:ext cx="2686416" cy="303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62"/>
          <p:cNvSpPr txBox="1"/>
          <p:nvPr>
            <p:ph idx="5" type="body"/>
          </p:nvPr>
        </p:nvSpPr>
        <p:spPr>
          <a:xfrm>
            <a:off x="3315078" y="4011163"/>
            <a:ext cx="2686416" cy="303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62"/>
          <p:cNvSpPr/>
          <p:nvPr>
            <p:ph idx="6" type="pic"/>
          </p:nvPr>
        </p:nvSpPr>
        <p:spPr>
          <a:xfrm>
            <a:off x="4049966" y="2626296"/>
            <a:ext cx="1188720" cy="118872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62"/>
          <p:cNvSpPr/>
          <p:nvPr>
            <p:ph idx="7" type="pic"/>
          </p:nvPr>
        </p:nvSpPr>
        <p:spPr>
          <a:xfrm>
            <a:off x="6911919" y="2626296"/>
            <a:ext cx="1188720" cy="118872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62"/>
          <p:cNvSpPr/>
          <p:nvPr>
            <p:ph idx="8" type="pic"/>
          </p:nvPr>
        </p:nvSpPr>
        <p:spPr>
          <a:xfrm>
            <a:off x="9773872" y="2626296"/>
            <a:ext cx="1188720" cy="1188720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62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42" name="Google Shape;142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2">
  <p:cSld name="Table 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3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63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63"/>
          <p:cNvSpPr txBox="1"/>
          <p:nvPr>
            <p:ph idx="12" type="sldNum"/>
          </p:nvPr>
        </p:nvSpPr>
        <p:spPr>
          <a:xfrm>
            <a:off x="90297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47" name="Google Shape;147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6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6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6"/>
          <p:cNvSpPr txBox="1"/>
          <p:nvPr>
            <p:ph idx="1" type="body"/>
          </p:nvPr>
        </p:nvSpPr>
        <p:spPr>
          <a:xfrm>
            <a:off x="419100" y="1528175"/>
            <a:ext cx="11353800" cy="464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46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4" name="Google Shape;24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gram">
  <p:cSld name="Diagram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4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50" name="Google Shape;150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se Study">
  <p:cSld name="Case Stud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5"/>
          <p:cNvSpPr txBox="1"/>
          <p:nvPr>
            <p:ph type="title"/>
          </p:nvPr>
        </p:nvSpPr>
        <p:spPr>
          <a:xfrm>
            <a:off x="419100" y="365125"/>
            <a:ext cx="8298180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ource Sans Pro"/>
              <a:buNone/>
              <a:defRPr sz="4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65"/>
          <p:cNvSpPr txBox="1"/>
          <p:nvPr>
            <p:ph idx="12" type="sldNum"/>
          </p:nvPr>
        </p:nvSpPr>
        <p:spPr>
          <a:xfrm>
            <a:off x="90297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4" name="Google Shape;154;p65"/>
          <p:cNvSpPr txBox="1"/>
          <p:nvPr>
            <p:ph idx="1" type="body"/>
          </p:nvPr>
        </p:nvSpPr>
        <p:spPr>
          <a:xfrm>
            <a:off x="6076191" y="1803345"/>
            <a:ext cx="2656066" cy="1879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67"/>
              <a:buNone/>
              <a:defRPr sz="1867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65"/>
          <p:cNvSpPr txBox="1"/>
          <p:nvPr>
            <p:ph idx="2" type="body"/>
          </p:nvPr>
        </p:nvSpPr>
        <p:spPr>
          <a:xfrm>
            <a:off x="3251457" y="1803345"/>
            <a:ext cx="2656066" cy="1879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67"/>
              <a:buNone/>
              <a:defRPr sz="1867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65"/>
          <p:cNvSpPr txBox="1"/>
          <p:nvPr>
            <p:ph idx="3" type="body"/>
          </p:nvPr>
        </p:nvSpPr>
        <p:spPr>
          <a:xfrm>
            <a:off x="419100" y="1340942"/>
            <a:ext cx="2656067" cy="3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846"/>
              </a:buClr>
              <a:buSzPts val="2000"/>
              <a:buNone/>
              <a:defRPr b="0" sz="2000">
                <a:solidFill>
                  <a:srgbClr val="00284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65"/>
          <p:cNvSpPr txBox="1"/>
          <p:nvPr>
            <p:ph idx="4" type="body"/>
          </p:nvPr>
        </p:nvSpPr>
        <p:spPr>
          <a:xfrm>
            <a:off x="419102" y="1803345"/>
            <a:ext cx="2656066" cy="1879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67"/>
              <a:buNone/>
              <a:defRPr sz="1867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65"/>
          <p:cNvSpPr/>
          <p:nvPr/>
        </p:nvSpPr>
        <p:spPr>
          <a:xfrm>
            <a:off x="9029701" y="0"/>
            <a:ext cx="3188474" cy="6858000"/>
          </a:xfrm>
          <a:prstGeom prst="rect">
            <a:avLst/>
          </a:prstGeom>
          <a:solidFill>
            <a:srgbClr val="002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61"/>
              <a:buFont typeface="Arial"/>
              <a:buNone/>
            </a:pPr>
            <a:r>
              <a:t/>
            </a:r>
            <a:endParaRPr b="0" i="0" sz="1761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65"/>
          <p:cNvSpPr/>
          <p:nvPr/>
        </p:nvSpPr>
        <p:spPr>
          <a:xfrm>
            <a:off x="0" y="4020640"/>
            <a:ext cx="9029700" cy="283736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61"/>
              <a:buFont typeface="Arial"/>
              <a:buNone/>
            </a:pPr>
            <a:r>
              <a:t/>
            </a:r>
            <a:endParaRPr b="0" i="0" sz="1761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65"/>
          <p:cNvSpPr txBox="1"/>
          <p:nvPr>
            <p:ph idx="5" type="body"/>
          </p:nvPr>
        </p:nvSpPr>
        <p:spPr>
          <a:xfrm>
            <a:off x="9327146" y="365126"/>
            <a:ext cx="2445755" cy="95155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solidFill>
                  <a:schemeClr val="lt2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solidFill>
                  <a:schemeClr val="lt2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solidFill>
                  <a:schemeClr val="lt2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solidFill>
                  <a:schemeClr val="lt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65"/>
          <p:cNvSpPr txBox="1"/>
          <p:nvPr>
            <p:ph idx="6" type="body"/>
          </p:nvPr>
        </p:nvSpPr>
        <p:spPr>
          <a:xfrm>
            <a:off x="3259838" y="1340942"/>
            <a:ext cx="2656067" cy="3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846"/>
              </a:buClr>
              <a:buSzPts val="2000"/>
              <a:buNone/>
              <a:defRPr b="0" sz="2000">
                <a:solidFill>
                  <a:srgbClr val="00284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2" name="Google Shape;162;p65"/>
          <p:cNvSpPr txBox="1"/>
          <p:nvPr>
            <p:ph idx="7" type="body"/>
          </p:nvPr>
        </p:nvSpPr>
        <p:spPr>
          <a:xfrm>
            <a:off x="6076190" y="1340942"/>
            <a:ext cx="2656067" cy="3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846"/>
              </a:buClr>
              <a:buSzPts val="2000"/>
              <a:buNone/>
              <a:defRPr b="0" sz="2000">
                <a:solidFill>
                  <a:srgbClr val="00284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3" name="Google Shape;163;p65"/>
          <p:cNvSpPr txBox="1"/>
          <p:nvPr>
            <p:ph idx="8" type="body"/>
          </p:nvPr>
        </p:nvSpPr>
        <p:spPr>
          <a:xfrm>
            <a:off x="790222" y="4444327"/>
            <a:ext cx="7571082" cy="1311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4" name="Google Shape;164;p65"/>
          <p:cNvSpPr txBox="1"/>
          <p:nvPr>
            <p:ph idx="9" type="body"/>
          </p:nvPr>
        </p:nvSpPr>
        <p:spPr>
          <a:xfrm>
            <a:off x="790222" y="5870446"/>
            <a:ext cx="7942034" cy="4137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0" sz="20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5" name="Google Shape;165;p65"/>
          <p:cNvSpPr txBox="1"/>
          <p:nvPr>
            <p:ph idx="13" type="body"/>
          </p:nvPr>
        </p:nvSpPr>
        <p:spPr>
          <a:xfrm>
            <a:off x="9327093" y="1564153"/>
            <a:ext cx="2445808" cy="1212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33"/>
              <a:buNone/>
              <a:defRPr sz="13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6" name="Google Shape;166;p65"/>
          <p:cNvSpPr txBox="1"/>
          <p:nvPr/>
        </p:nvSpPr>
        <p:spPr>
          <a:xfrm>
            <a:off x="290923" y="3889248"/>
            <a:ext cx="770467" cy="23084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pt-BR" sz="14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4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65"/>
          <p:cNvSpPr txBox="1"/>
          <p:nvPr>
            <p:ph idx="14" type="body"/>
          </p:nvPr>
        </p:nvSpPr>
        <p:spPr>
          <a:xfrm>
            <a:off x="9327145" y="3177326"/>
            <a:ext cx="2445808" cy="27584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33"/>
              <a:buNone/>
              <a:defRPr sz="13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65"/>
          <p:cNvSpPr txBox="1"/>
          <p:nvPr>
            <p:ph idx="15" type="body"/>
          </p:nvPr>
        </p:nvSpPr>
        <p:spPr>
          <a:xfrm>
            <a:off x="9327092" y="2880834"/>
            <a:ext cx="2445808" cy="2964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69" name="Google Shape;169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342121" y="6133402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ll Quote">
  <p:cSld name="Pull Quote">
    <p:bg>
      <p:bgPr>
        <a:solidFill>
          <a:srgbClr val="002846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6"/>
          <p:cNvSpPr txBox="1"/>
          <p:nvPr>
            <p:ph type="title"/>
          </p:nvPr>
        </p:nvSpPr>
        <p:spPr>
          <a:xfrm>
            <a:off x="419100" y="1361287"/>
            <a:ext cx="113538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Sans Pro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66"/>
          <p:cNvSpPr/>
          <p:nvPr/>
        </p:nvSpPr>
        <p:spPr>
          <a:xfrm>
            <a:off x="0" y="1444414"/>
            <a:ext cx="320634" cy="633768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66"/>
          <p:cNvSpPr txBox="1"/>
          <p:nvPr>
            <p:ph idx="1" type="body"/>
          </p:nvPr>
        </p:nvSpPr>
        <p:spPr>
          <a:xfrm>
            <a:off x="419100" y="5024594"/>
            <a:ext cx="8059738" cy="488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2E9FC"/>
              </a:buClr>
              <a:buSzPts val="2000"/>
              <a:buNone/>
              <a:defRPr b="0" sz="2000">
                <a:solidFill>
                  <a:srgbClr val="A2E9F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74" name="Google Shape;174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342121" y="6133402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7"/>
          <p:cNvSpPr txBox="1"/>
          <p:nvPr>
            <p:ph type="title"/>
          </p:nvPr>
        </p:nvSpPr>
        <p:spPr>
          <a:xfrm>
            <a:off x="419100" y="3191940"/>
            <a:ext cx="11353800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Sans Pro"/>
              <a:buNone/>
              <a:defRPr sz="6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7"/>
          <p:cNvSpPr txBox="1"/>
          <p:nvPr>
            <p:ph idx="1" type="body"/>
          </p:nvPr>
        </p:nvSpPr>
        <p:spPr>
          <a:xfrm>
            <a:off x="419100" y="2554356"/>
            <a:ext cx="8059738" cy="488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6C2B4"/>
              </a:buClr>
              <a:buSzPts val="2000"/>
              <a:buNone/>
              <a:defRPr b="0" sz="2000">
                <a:solidFill>
                  <a:srgbClr val="36C2B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9" name="Google Shape;29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30414" y="6044185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 by Side">
  <p:cSld name="Side by Side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8"/>
          <p:cNvSpPr/>
          <p:nvPr/>
        </p:nvSpPr>
        <p:spPr>
          <a:xfrm>
            <a:off x="-2" y="0"/>
            <a:ext cx="5125762" cy="6875492"/>
          </a:xfrm>
          <a:prstGeom prst="rect">
            <a:avLst/>
          </a:prstGeom>
          <a:solidFill>
            <a:srgbClr val="002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8"/>
          <p:cNvSpPr txBox="1"/>
          <p:nvPr>
            <p:ph type="title"/>
          </p:nvPr>
        </p:nvSpPr>
        <p:spPr>
          <a:xfrm>
            <a:off x="419100" y="1178376"/>
            <a:ext cx="426864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8"/>
          <p:cNvSpPr txBox="1"/>
          <p:nvPr>
            <p:ph idx="1" type="body"/>
          </p:nvPr>
        </p:nvSpPr>
        <p:spPr>
          <a:xfrm>
            <a:off x="5714474" y="1178376"/>
            <a:ext cx="5767612" cy="4814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Padrão do plano de fundo&#10;&#10;Descrição gerada automaticamente" id="34" name="Google Shape;34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71207" y="3142732"/>
            <a:ext cx="4534533" cy="3715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55814" y="278385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9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49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9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0" name="Google Shape;40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>
  <p:cSld name="TITLE &amp; SUBTITLE">
    <p:bg>
      <p:bgPr>
        <a:solidFill>
          <a:schemeClr val="l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0"/>
          <p:cNvSpPr txBox="1"/>
          <p:nvPr>
            <p:ph type="title"/>
          </p:nvPr>
        </p:nvSpPr>
        <p:spPr>
          <a:xfrm>
            <a:off x="1183667" y="2557067"/>
            <a:ext cx="9824800" cy="121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ource Sans Pro"/>
              <a:buNone/>
              <a:defRPr i="0"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4400"/>
            </a:lvl2pPr>
            <a:lvl3pPr lvl="2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4400"/>
            </a:lvl3pPr>
            <a:lvl4pPr lvl="3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4400"/>
            </a:lvl4pPr>
            <a:lvl5pPr lvl="4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4400"/>
            </a:lvl5pPr>
            <a:lvl6pPr lvl="5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4400"/>
            </a:lvl6pPr>
            <a:lvl7pPr lvl="6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4400"/>
            </a:lvl7pPr>
            <a:lvl8pPr lvl="7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4400"/>
            </a:lvl8pPr>
            <a:lvl9pPr lvl="8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4400"/>
            </a:lvl9pPr>
          </a:lstStyle>
          <a:p/>
        </p:txBody>
      </p:sp>
      <p:sp>
        <p:nvSpPr>
          <p:cNvPr id="43" name="Google Shape;43;p50"/>
          <p:cNvSpPr txBox="1"/>
          <p:nvPr>
            <p:ph idx="1" type="subTitle"/>
          </p:nvPr>
        </p:nvSpPr>
        <p:spPr>
          <a:xfrm>
            <a:off x="3863233" y="3934433"/>
            <a:ext cx="4465600" cy="2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1">
  <p:cSld name="Table 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1"/>
          <p:cNvSpPr/>
          <p:nvPr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51"/>
          <p:cNvSpPr txBox="1"/>
          <p:nvPr>
            <p:ph idx="12" type="sldNum"/>
          </p:nvPr>
        </p:nvSpPr>
        <p:spPr>
          <a:xfrm>
            <a:off x="90297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7" name="Google Shape;47;p51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8" name="Google Shape;48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1599" y="374507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la de computador com texto preto sobre fundo branco&#10;&#10;Descrição gerada automaticamente" id="50" name="Google Shape;50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52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002846">
              <a:alpha val="9294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52"/>
          <p:cNvSpPr txBox="1"/>
          <p:nvPr>
            <p:ph type="title"/>
          </p:nvPr>
        </p:nvSpPr>
        <p:spPr>
          <a:xfrm>
            <a:off x="419100" y="3191940"/>
            <a:ext cx="11353800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Sans Pro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3" name="Google Shape;53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42121" y="6133402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section Header">
  <p:cSld name="Subsection Head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3"/>
          <p:cNvSpPr txBox="1"/>
          <p:nvPr>
            <p:ph type="title"/>
          </p:nvPr>
        </p:nvSpPr>
        <p:spPr>
          <a:xfrm>
            <a:off x="419100" y="3191940"/>
            <a:ext cx="11353800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ource Sans Pro"/>
              <a:buNone/>
              <a:defRPr sz="6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53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7" name="Google Shape;5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32014" y="317785"/>
            <a:ext cx="1942486" cy="49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44"/>
          <p:cNvSpPr txBox="1"/>
          <p:nvPr>
            <p:ph type="title"/>
          </p:nvPr>
        </p:nvSpPr>
        <p:spPr>
          <a:xfrm>
            <a:off x="419100" y="365125"/>
            <a:ext cx="11353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ource Sans Pro"/>
              <a:buNone/>
              <a:defRPr b="0" i="0" sz="4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" name="Google Shape;10;p44"/>
          <p:cNvSpPr txBox="1"/>
          <p:nvPr>
            <p:ph idx="1" type="body"/>
          </p:nvPr>
        </p:nvSpPr>
        <p:spPr>
          <a:xfrm>
            <a:off x="419100" y="1825625"/>
            <a:ext cx="11353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44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264">
          <p15:clr>
            <a:srgbClr val="F26B43"/>
          </p15:clr>
        </p15:guide>
        <p15:guide id="4" pos="74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virtualbox.org/wiki/Downloads" TargetMode="External"/><Relationship Id="rId4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virtualbox.org/wiki/Downloads" TargetMode="External"/><Relationship Id="rId4" Type="http://schemas.openxmlformats.org/officeDocument/2006/relationships/image" Target="../media/image74.png"/><Relationship Id="rId5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microsoft.com/pt-br/software-download/windows10" TargetMode="External"/><Relationship Id="rId4" Type="http://schemas.openxmlformats.org/officeDocument/2006/relationships/image" Target="../media/image45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7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Relationship Id="rId4" Type="http://schemas.openxmlformats.org/officeDocument/2006/relationships/image" Target="../media/image28.png"/><Relationship Id="rId5" Type="http://schemas.openxmlformats.org/officeDocument/2006/relationships/image" Target="../media/image4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3.png"/><Relationship Id="rId4" Type="http://schemas.openxmlformats.org/officeDocument/2006/relationships/image" Target="../media/image28.png"/><Relationship Id="rId5" Type="http://schemas.openxmlformats.org/officeDocument/2006/relationships/image" Target="../media/image3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6.png"/><Relationship Id="rId4" Type="http://schemas.openxmlformats.org/officeDocument/2006/relationships/image" Target="../media/image28.png"/><Relationship Id="rId5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6.png"/><Relationship Id="rId4" Type="http://schemas.openxmlformats.org/officeDocument/2006/relationships/image" Target="../media/image28.png"/><Relationship Id="rId5" Type="http://schemas.openxmlformats.org/officeDocument/2006/relationships/image" Target="../media/image3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1.png"/><Relationship Id="rId4" Type="http://schemas.openxmlformats.org/officeDocument/2006/relationships/image" Target="../media/image28.png"/><Relationship Id="rId5" Type="http://schemas.openxmlformats.org/officeDocument/2006/relationships/image" Target="../media/image7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7.png"/><Relationship Id="rId4" Type="http://schemas.openxmlformats.org/officeDocument/2006/relationships/image" Target="../media/image4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8.png"/><Relationship Id="rId4" Type="http://schemas.openxmlformats.org/officeDocument/2006/relationships/hyperlink" Target="https://www.kali.org/get-kali/#kali-virtual-machines" TargetMode="External"/><Relationship Id="rId5" Type="http://schemas.openxmlformats.org/officeDocument/2006/relationships/image" Target="../media/image28.png"/><Relationship Id="rId6" Type="http://schemas.openxmlformats.org/officeDocument/2006/relationships/image" Target="../media/image60.png"/><Relationship Id="rId7" Type="http://schemas.openxmlformats.org/officeDocument/2006/relationships/image" Target="../media/image4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4.png"/><Relationship Id="rId4" Type="http://schemas.openxmlformats.org/officeDocument/2006/relationships/image" Target="../media/image50.png"/><Relationship Id="rId5" Type="http://schemas.openxmlformats.org/officeDocument/2006/relationships/image" Target="../media/image4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3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1.png"/><Relationship Id="rId4" Type="http://schemas.openxmlformats.org/officeDocument/2006/relationships/image" Target="../media/image28.png"/><Relationship Id="rId5" Type="http://schemas.openxmlformats.org/officeDocument/2006/relationships/image" Target="../media/image67.png"/><Relationship Id="rId6" Type="http://schemas.openxmlformats.org/officeDocument/2006/relationships/image" Target="../media/image55.png"/><Relationship Id="rId7" Type="http://schemas.openxmlformats.org/officeDocument/2006/relationships/image" Target="../media/image5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8.png"/><Relationship Id="rId4" Type="http://schemas.openxmlformats.org/officeDocument/2006/relationships/image" Target="../media/image7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png"/><Relationship Id="rId4" Type="http://schemas.openxmlformats.org/officeDocument/2006/relationships/image" Target="../media/image70.png"/><Relationship Id="rId5" Type="http://schemas.openxmlformats.org/officeDocument/2006/relationships/image" Target="../media/image6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Relationship Id="rId4" Type="http://schemas.openxmlformats.org/officeDocument/2006/relationships/image" Target="../media/image59.png"/><Relationship Id="rId5" Type="http://schemas.openxmlformats.org/officeDocument/2006/relationships/image" Target="../media/image5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png"/><Relationship Id="rId4" Type="http://schemas.openxmlformats.org/officeDocument/2006/relationships/image" Target="../media/image59.png"/><Relationship Id="rId5" Type="http://schemas.openxmlformats.org/officeDocument/2006/relationships/image" Target="../media/image5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png"/><Relationship Id="rId4" Type="http://schemas.openxmlformats.org/officeDocument/2006/relationships/image" Target="../media/image78.png"/><Relationship Id="rId5" Type="http://schemas.openxmlformats.org/officeDocument/2006/relationships/image" Target="../media/image64.png"/><Relationship Id="rId6" Type="http://schemas.openxmlformats.org/officeDocument/2006/relationships/image" Target="../media/image8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1.png"/><Relationship Id="rId4" Type="http://schemas.openxmlformats.org/officeDocument/2006/relationships/image" Target="../media/image28.png"/><Relationship Id="rId5" Type="http://schemas.openxmlformats.org/officeDocument/2006/relationships/image" Target="../media/image8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1.png"/><Relationship Id="rId4" Type="http://schemas.openxmlformats.org/officeDocument/2006/relationships/image" Target="../media/image28.png"/><Relationship Id="rId5" Type="http://schemas.openxmlformats.org/officeDocument/2006/relationships/image" Target="../media/image66.png"/><Relationship Id="rId6" Type="http://schemas.openxmlformats.org/officeDocument/2006/relationships/image" Target="../media/image6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9.png"/><Relationship Id="rId4" Type="http://schemas.openxmlformats.org/officeDocument/2006/relationships/image" Target="../media/image28.png"/><Relationship Id="rId5" Type="http://schemas.openxmlformats.org/officeDocument/2006/relationships/image" Target="../media/image80.png"/><Relationship Id="rId6" Type="http://schemas.openxmlformats.org/officeDocument/2006/relationships/image" Target="../media/image7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canvas.instructure.com/login/canvas" TargetMode="External"/><Relationship Id="rId4" Type="http://schemas.openxmlformats.org/officeDocument/2006/relationships/hyperlink" Target="https://aws.amazon.com/blogs/enterprise-strategy/6-strategies-for-migrating-applications-to-the-cloud/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7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62.png"/><Relationship Id="rId5" Type="http://schemas.openxmlformats.org/officeDocument/2006/relationships/image" Target="../media/image3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"/>
          <p:cNvSpPr txBox="1"/>
          <p:nvPr>
            <p:ph type="title"/>
          </p:nvPr>
        </p:nvSpPr>
        <p:spPr>
          <a:xfrm>
            <a:off x="5016498" y="918351"/>
            <a:ext cx="7175502" cy="42316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Source Sans Pro"/>
              <a:buNone/>
            </a:pPr>
            <a:r>
              <a:rPr lang="pt-BR" sz="4400"/>
              <a:t>Princípios de segurança da informação – cibersegurança</a:t>
            </a:r>
            <a:br>
              <a:rPr lang="pt-BR" sz="4400"/>
            </a:br>
            <a:br>
              <a:rPr lang="pt-BR" sz="4400"/>
            </a:br>
            <a:r>
              <a:rPr lang="pt-BR" sz="4400"/>
              <a:t>Módulo 2 </a:t>
            </a:r>
            <a:br>
              <a:rPr lang="pt-BR" sz="4400"/>
            </a:br>
            <a:r>
              <a:rPr lang="pt-BR" sz="4000"/>
              <a:t>Criando um ambiente de testes</a:t>
            </a:r>
            <a:endParaRPr sz="4400"/>
          </a:p>
        </p:txBody>
      </p:sp>
      <p:sp>
        <p:nvSpPr>
          <p:cNvPr id="180" name="Google Shape;180;p1"/>
          <p:cNvSpPr txBox="1"/>
          <p:nvPr>
            <p:ph idx="4294967295" type="sldNum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0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Oracle Virtual Box</a:t>
            </a:r>
            <a:endParaRPr/>
          </a:p>
        </p:txBody>
      </p:sp>
      <p:sp>
        <p:nvSpPr>
          <p:cNvPr id="257" name="Google Shape;257;p10"/>
          <p:cNvSpPr txBox="1"/>
          <p:nvPr/>
        </p:nvSpPr>
        <p:spPr>
          <a:xfrm>
            <a:off x="419100" y="1455996"/>
            <a:ext cx="6845300" cy="47416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 Oracle VirtualBox é um software de virtualização de código aberto que permite criar e executar máquinas virtuais em um único computador físico. Ele foi desenvolvido pela Oracle Corporation e está disponível gratuitamente para uso pessoal e comercial.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Página oficial: </a:t>
            </a:r>
            <a:r>
              <a:rPr lang="pt-BR" sz="200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https://www.virtualbox.org/wiki/Downloads</a:t>
            </a:r>
            <a:r>
              <a:rPr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 VirtualBox suporta uma ampla gama de sistemas operacionais convidados, incluindo várias versões do Windows, Linux, macOS, Solaris e outros.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58" name="Google Shape;258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84983" y="1834531"/>
            <a:ext cx="3456117" cy="3461369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10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pt-BR" sz="9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sz="9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1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Instalação – Download do virtual box</a:t>
            </a:r>
            <a:endParaRPr/>
          </a:p>
        </p:txBody>
      </p:sp>
      <p:sp>
        <p:nvSpPr>
          <p:cNvPr id="265" name="Google Shape;265;p11"/>
          <p:cNvSpPr txBox="1"/>
          <p:nvPr/>
        </p:nvSpPr>
        <p:spPr>
          <a:xfrm>
            <a:off x="419100" y="1338785"/>
            <a:ext cx="11033125" cy="11758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AutoNum type="arabicPeriod"/>
            </a:pPr>
            <a:r>
              <a:rPr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Acesse a página de download: </a:t>
            </a:r>
            <a:r>
              <a:rPr lang="pt-BR" sz="200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https://www.virtualbox.org/wiki/Downloads</a:t>
            </a:r>
            <a:endParaRPr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2. Selecione o sistema operacional hospedeiro (em nosso caso Windows Hosts).</a:t>
            </a:r>
            <a:endParaRPr sz="28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66" name="Google Shape;266;p11"/>
          <p:cNvGrpSpPr/>
          <p:nvPr/>
        </p:nvGrpSpPr>
        <p:grpSpPr>
          <a:xfrm>
            <a:off x="3695700" y="2525454"/>
            <a:ext cx="7566025" cy="4048573"/>
            <a:chOff x="1440510" y="1565374"/>
            <a:chExt cx="5950890" cy="3101300"/>
          </a:xfrm>
        </p:grpSpPr>
        <p:pic>
          <p:nvPicPr>
            <p:cNvPr id="267" name="Google Shape;267;p1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440510" y="1565374"/>
              <a:ext cx="5950890" cy="3101300"/>
            </a:xfrm>
            <a:prstGeom prst="rect">
              <a:avLst/>
            </a:prstGeom>
            <a:noFill/>
            <a:ln cap="sq" cmpd="sng" w="381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2745"/>
                </a:srgbClr>
              </a:outerShdw>
            </a:effectLst>
          </p:spPr>
        </p:pic>
        <p:pic>
          <p:nvPicPr>
            <p:cNvPr id="268" name="Google Shape;268;p1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263900" y="3484293"/>
              <a:ext cx="326231" cy="3849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9" name="Google Shape;269;p11"/>
            <p:cNvSpPr/>
            <p:nvPr/>
          </p:nvSpPr>
          <p:spPr>
            <a:xfrm>
              <a:off x="2551113" y="3453785"/>
              <a:ext cx="780256" cy="117968"/>
            </a:xfrm>
            <a:prstGeom prst="rect">
              <a:avLst/>
            </a:prstGeom>
            <a:noFill/>
            <a:ln cap="flat" cmpd="sng" w="9525">
              <a:solidFill>
                <a:srgbClr val="00B05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0" name="Google Shape;270;p11"/>
          <p:cNvSpPr txBox="1"/>
          <p:nvPr/>
        </p:nvSpPr>
        <p:spPr>
          <a:xfrm>
            <a:off x="419100" y="2946400"/>
            <a:ext cx="4038601" cy="9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 download será iniciado automaticamente !</a:t>
            </a:r>
            <a:endParaRPr/>
          </a:p>
        </p:txBody>
      </p:sp>
      <p:sp>
        <p:nvSpPr>
          <p:cNvPr id="271" name="Google Shape;271;p11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2"/>
          <p:cNvSpPr/>
          <p:nvPr/>
        </p:nvSpPr>
        <p:spPr>
          <a:xfrm>
            <a:off x="1164" y="-1150"/>
            <a:ext cx="12192000" cy="656591"/>
          </a:xfrm>
          <a:prstGeom prst="rect">
            <a:avLst/>
          </a:prstGeom>
          <a:solidFill>
            <a:srgbClr val="002846">
              <a:alpha val="9725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2"/>
          <p:cNvSpPr txBox="1"/>
          <p:nvPr/>
        </p:nvSpPr>
        <p:spPr>
          <a:xfrm>
            <a:off x="10691" y="146889"/>
            <a:ext cx="12192000" cy="4104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359824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667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Instalação – passos seguintes</a:t>
            </a:r>
            <a:endParaRPr b="0" i="0" sz="4267">
              <a:solidFill>
                <a:schemeClr val="lt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78" name="Google Shape;278;p12"/>
          <p:cNvSpPr/>
          <p:nvPr/>
        </p:nvSpPr>
        <p:spPr>
          <a:xfrm>
            <a:off x="2572847" y="2381746"/>
            <a:ext cx="6543572" cy="2379309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Continuar com os próximos passos</a:t>
            </a:r>
            <a:endParaRPr/>
          </a:p>
        </p:txBody>
      </p:sp>
      <p:sp>
        <p:nvSpPr>
          <p:cNvPr id="279" name="Google Shape;279;p12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"/>
          <p:cNvSpPr txBox="1"/>
          <p:nvPr>
            <p:ph type="title"/>
          </p:nvPr>
        </p:nvSpPr>
        <p:spPr>
          <a:xfrm>
            <a:off x="419100" y="1178376"/>
            <a:ext cx="426864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Principais lições da Seção 2</a:t>
            </a:r>
            <a:endParaRPr/>
          </a:p>
        </p:txBody>
      </p:sp>
      <p:sp>
        <p:nvSpPr>
          <p:cNvPr id="285" name="Google Shape;285;p13"/>
          <p:cNvSpPr txBox="1"/>
          <p:nvPr>
            <p:ph idx="1" type="body"/>
          </p:nvPr>
        </p:nvSpPr>
        <p:spPr>
          <a:xfrm>
            <a:off x="5714474" y="1178376"/>
            <a:ext cx="5767612" cy="4814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Nessa seção aprendemos os passos necessários para instalar o virtual box.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O VirtualBox é um software de virtualização de código aberto que permite criar e executar máquinas virtuais em um único computador físico.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t/>
            </a:r>
            <a:endParaRPr sz="2600" strike="sngStrike"/>
          </a:p>
          <a:p>
            <a:pPr indent="-635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t/>
            </a:r>
            <a:endParaRPr sz="2600"/>
          </a:p>
          <a:p>
            <a:pPr indent="-635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t/>
            </a:r>
            <a:endParaRPr sz="2600"/>
          </a:p>
        </p:txBody>
      </p:sp>
      <p:sp>
        <p:nvSpPr>
          <p:cNvPr id="286" name="Google Shape;286;p13"/>
          <p:cNvSpPr txBox="1"/>
          <p:nvPr>
            <p:ph idx="4294967295" type="sldNum"/>
          </p:nvPr>
        </p:nvSpPr>
        <p:spPr>
          <a:xfrm>
            <a:off x="271257" y="451350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87" name="Google Shape;28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0289" y="2801371"/>
            <a:ext cx="3908843" cy="257467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sp>
        <p:nvSpPr>
          <p:cNvPr id="288" name="Google Shape;288;p13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4"/>
          <p:cNvSpPr txBox="1"/>
          <p:nvPr>
            <p:ph idx="1" type="body"/>
          </p:nvPr>
        </p:nvSpPr>
        <p:spPr>
          <a:xfrm>
            <a:off x="419100" y="2554356"/>
            <a:ext cx="8059738" cy="488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C2B4"/>
              </a:buClr>
              <a:buSzPts val="2000"/>
              <a:buNone/>
            </a:pPr>
            <a:r>
              <a:rPr lang="pt-BR"/>
              <a:t>Módulo 2: Criando um ambiente de testes</a:t>
            </a:r>
            <a:endParaRPr/>
          </a:p>
        </p:txBody>
      </p:sp>
      <p:sp>
        <p:nvSpPr>
          <p:cNvPr id="294" name="Google Shape;294;p14"/>
          <p:cNvSpPr txBox="1"/>
          <p:nvPr>
            <p:ph type="title"/>
          </p:nvPr>
        </p:nvSpPr>
        <p:spPr>
          <a:xfrm>
            <a:off x="419100" y="3191940"/>
            <a:ext cx="11709640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ource Sans Pro"/>
              <a:buNone/>
            </a:pPr>
            <a:r>
              <a:rPr lang="pt-BR" sz="3600"/>
              <a:t>Seção 3: Download das imagens do Windows 10 e do Kali Linux</a:t>
            </a:r>
            <a:endParaRPr/>
          </a:p>
        </p:txBody>
      </p:sp>
      <p:sp>
        <p:nvSpPr>
          <p:cNvPr id="295" name="Google Shape;295;p14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5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Download da imagem do Windows 10</a:t>
            </a:r>
            <a:endParaRPr/>
          </a:p>
        </p:txBody>
      </p:sp>
      <p:sp>
        <p:nvSpPr>
          <p:cNvPr id="301" name="Google Shape;301;p15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2" name="Google Shape;30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3058" y="1850064"/>
            <a:ext cx="7641762" cy="4313201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6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Download da imagem do Windows 10</a:t>
            </a:r>
            <a:endParaRPr/>
          </a:p>
        </p:txBody>
      </p:sp>
      <p:sp>
        <p:nvSpPr>
          <p:cNvPr id="308" name="Google Shape;308;p16"/>
          <p:cNvSpPr txBox="1"/>
          <p:nvPr/>
        </p:nvSpPr>
        <p:spPr>
          <a:xfrm>
            <a:off x="419100" y="1528175"/>
            <a:ext cx="4622800" cy="732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Para baixar a imagem do Windows 10 acesse o site: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https://www.microsoft.com/pt-br/software-download/windows10</a:t>
            </a: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</a:pPr>
            <a:r>
              <a:rPr b="1" i="0" lang="pt-BR" sz="2400">
                <a:solidFill>
                  <a:schemeClr val="accent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9" name="Google Shape;309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67400" y="1581080"/>
            <a:ext cx="4836769" cy="3110682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310" name="Google Shape;310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88777" y="4242553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6"/>
          <p:cNvSpPr txBox="1"/>
          <p:nvPr/>
        </p:nvSpPr>
        <p:spPr>
          <a:xfrm>
            <a:off x="419100" y="3454115"/>
            <a:ext cx="4622800" cy="9987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 página clique em:</a:t>
            </a:r>
            <a:endParaRPr b="0" i="0"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16"/>
          <p:cNvSpPr/>
          <p:nvPr/>
        </p:nvSpPr>
        <p:spPr>
          <a:xfrm>
            <a:off x="508000" y="3998270"/>
            <a:ext cx="2641600" cy="381000"/>
          </a:xfrm>
          <a:prstGeom prst="roundRect">
            <a:avLst>
              <a:gd fmla="val 16667" name="adj"/>
            </a:avLst>
          </a:prstGeom>
          <a:solidFill>
            <a:srgbClr val="0067B8"/>
          </a:solidFill>
          <a:ln cap="flat" cmpd="sng" w="12700">
            <a:solidFill>
              <a:srgbClr val="0067B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Baixar ferramenta agora</a:t>
            </a:r>
            <a:endParaRPr/>
          </a:p>
        </p:txBody>
      </p:sp>
      <p:pic>
        <p:nvPicPr>
          <p:cNvPr id="313" name="Google Shape;313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8000" y="5873980"/>
            <a:ext cx="3324689" cy="476316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314" name="Google Shape;314;p16"/>
          <p:cNvSpPr txBox="1"/>
          <p:nvPr/>
        </p:nvSpPr>
        <p:spPr>
          <a:xfrm>
            <a:off x="419100" y="5300944"/>
            <a:ext cx="8483600" cy="9987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ferramenta será baixada para a pasta de downloads:</a:t>
            </a:r>
            <a:endParaRPr b="0" i="0"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5" name="Google Shape;315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508724" y="4950865"/>
            <a:ext cx="1473476" cy="154201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16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7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Download da imagem do Windows 10</a:t>
            </a:r>
            <a:endParaRPr/>
          </a:p>
        </p:txBody>
      </p:sp>
      <p:sp>
        <p:nvSpPr>
          <p:cNvPr id="322" name="Google Shape;322;p17"/>
          <p:cNvSpPr txBox="1"/>
          <p:nvPr/>
        </p:nvSpPr>
        <p:spPr>
          <a:xfrm>
            <a:off x="419100" y="1528174"/>
            <a:ext cx="6756400" cy="163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Abra o MediaCreationTool22H2.ex2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Leia e aceite os termos de licença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17"/>
          <p:cNvSpPr txBox="1"/>
          <p:nvPr/>
        </p:nvSpPr>
        <p:spPr>
          <a:xfrm>
            <a:off x="419100" y="3454115"/>
            <a:ext cx="4622800" cy="5463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Clique em Aceitar para avançar</a:t>
            </a:r>
            <a:endParaRPr b="0" i="0"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4" name="Google Shape;32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06807" y="1687279"/>
            <a:ext cx="5448593" cy="4325013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325" name="Google Shape;32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98397" y="5681788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17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7" name="Google Shape;327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44265" y="3538935"/>
            <a:ext cx="1007644" cy="303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8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Download da imagem do Windows 10</a:t>
            </a:r>
            <a:endParaRPr/>
          </a:p>
        </p:txBody>
      </p:sp>
      <p:sp>
        <p:nvSpPr>
          <p:cNvPr id="333" name="Google Shape;333;p18"/>
          <p:cNvSpPr txBox="1"/>
          <p:nvPr/>
        </p:nvSpPr>
        <p:spPr>
          <a:xfrm>
            <a:off x="419100" y="1528174"/>
            <a:ext cx="6756400" cy="33994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 tela seguinte,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Selecione a opção:</a:t>
            </a: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Criar mídia de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Instalação (pen drive, DVD ou ISO).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Clique em</a:t>
            </a:r>
            <a:endParaRPr b="0" i="0"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5" name="Google Shape;33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74880" y="1528174"/>
            <a:ext cx="5442016" cy="4296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65377" y="5573640"/>
            <a:ext cx="414774" cy="502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677" y="3056941"/>
            <a:ext cx="414774" cy="502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00167" y="3756214"/>
            <a:ext cx="1656488" cy="536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86609" y="1482137"/>
            <a:ext cx="6378137" cy="5010738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344" name="Google Shape;344;p19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Download da imagem do Windows 10</a:t>
            </a:r>
            <a:endParaRPr/>
          </a:p>
        </p:txBody>
      </p:sp>
      <p:sp>
        <p:nvSpPr>
          <p:cNvPr id="345" name="Google Shape;345;p19"/>
          <p:cNvSpPr txBox="1"/>
          <p:nvPr/>
        </p:nvSpPr>
        <p:spPr>
          <a:xfrm>
            <a:off x="419100" y="1528173"/>
            <a:ext cx="4381500" cy="46578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 tela de Idioma e arquitetura,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Idioma: </a:t>
            </a: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Português (Brasil)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Edição: </a:t>
            </a: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Windows 10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Arquitetura: </a:t>
            </a: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Ambas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Continue clicando em:</a:t>
            </a:r>
            <a:endParaRPr b="0" i="0"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19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7" name="Google Shape;347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46662" y="6185979"/>
            <a:ext cx="414774" cy="502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37117" y="5125134"/>
            <a:ext cx="1656488" cy="536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Visão geral do módulo</a:t>
            </a:r>
            <a:endParaRPr/>
          </a:p>
        </p:txBody>
      </p:sp>
      <p:sp>
        <p:nvSpPr>
          <p:cNvPr id="186" name="Google Shape;186;p2"/>
          <p:cNvSpPr txBox="1"/>
          <p:nvPr>
            <p:ph idx="1" type="body"/>
          </p:nvPr>
        </p:nvSpPr>
        <p:spPr>
          <a:xfrm>
            <a:off x="419100" y="1528175"/>
            <a:ext cx="6045200" cy="464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pt-BR"/>
              <a:t>Tópicos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Máquinas virtuais;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Instalação do virtual box;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Download da imagem do Windows 10 e do Kali Linux;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Instalação do  Windows 10;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Instalação do Kali Linux;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Exportando a imagem de máquina do Windows 10;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Exportando a imagem de máquina do Kali Linux;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87" name="Google Shape;187;p2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8" name="Google Shape;188;p2"/>
          <p:cNvSpPr txBox="1"/>
          <p:nvPr/>
        </p:nvSpPr>
        <p:spPr>
          <a:xfrm>
            <a:off x="6946900" y="1528175"/>
            <a:ext cx="4826000" cy="464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Laboratório</a:t>
            </a:r>
            <a:endParaRPr/>
          </a:p>
          <a:p>
            <a:pPr indent="-285750" lvl="0" marL="46831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pt-BR" sz="2000" u="none" cap="none" strike="noStrik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Criando um ambiente de testes com Windows 10.</a:t>
            </a:r>
            <a:endParaRPr/>
          </a:p>
          <a:p>
            <a:pPr indent="-285750" lvl="0" marL="46831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pt-BR" sz="2000" u="none" cap="none" strike="noStrik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Criando um ambiente para testes de segurança com Kali Linux.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189" name="Google Shape;189;p2"/>
          <p:cNvGrpSpPr/>
          <p:nvPr/>
        </p:nvGrpSpPr>
        <p:grpSpPr>
          <a:xfrm>
            <a:off x="7036453" y="4006562"/>
            <a:ext cx="3175000" cy="307987"/>
            <a:chOff x="5097938" y="3366208"/>
            <a:chExt cx="2986035" cy="307987"/>
          </a:xfrm>
        </p:grpSpPr>
        <p:sp>
          <p:nvSpPr>
            <p:cNvPr id="190" name="Google Shape;190;p2"/>
            <p:cNvSpPr/>
            <p:nvPr/>
          </p:nvSpPr>
          <p:spPr>
            <a:xfrm>
              <a:off x="5182161" y="3366418"/>
              <a:ext cx="2901812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182563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pt-BR" sz="1800" u="none" cap="none" strike="noStrike">
                  <a:solidFill>
                    <a:schemeClr val="dk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Teste de conhecimento.</a:t>
              </a:r>
              <a:endParaRPr/>
            </a:p>
          </p:txBody>
        </p:sp>
        <p:pic>
          <p:nvPicPr>
            <p:cNvPr id="191" name="Google Shape;191;p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097938" y="3366208"/>
              <a:ext cx="326320" cy="30798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62258" y="1667832"/>
            <a:ext cx="5315160" cy="4217545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354" name="Google Shape;354;p20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Download da imagem do Windows 10</a:t>
            </a:r>
            <a:endParaRPr/>
          </a:p>
        </p:txBody>
      </p:sp>
      <p:sp>
        <p:nvSpPr>
          <p:cNvPr id="355" name="Google Shape;355;p20"/>
          <p:cNvSpPr txBox="1"/>
          <p:nvPr/>
        </p:nvSpPr>
        <p:spPr>
          <a:xfrm>
            <a:off x="419100" y="1528174"/>
            <a:ext cx="4381500" cy="15982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Selecione a opção Arquivo ISO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Continue clicando em: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56" name="Google Shape;356;p20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7" name="Google Shape;35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54423" y="5538608"/>
            <a:ext cx="414774" cy="502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05148" y="2381934"/>
            <a:ext cx="1656488" cy="536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6510" y="1584909"/>
            <a:ext cx="6246390" cy="3524609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364" name="Google Shape;364;p21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Download da imagem do Windows 10</a:t>
            </a:r>
            <a:endParaRPr/>
          </a:p>
        </p:txBody>
      </p:sp>
      <p:sp>
        <p:nvSpPr>
          <p:cNvPr id="365" name="Google Shape;365;p21"/>
          <p:cNvSpPr txBox="1"/>
          <p:nvPr/>
        </p:nvSpPr>
        <p:spPr>
          <a:xfrm>
            <a:off x="419100" y="1528173"/>
            <a:ext cx="4381500" cy="46578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Selecione uma pasta no seu computador para armazenar o arquivo ISO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Continue clicando em: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66" name="Google Shape;366;p21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7" name="Google Shape;36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91362" y="4904643"/>
            <a:ext cx="414774" cy="502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51726" y="2973885"/>
            <a:ext cx="1709753" cy="636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2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Download da imagem do Windows 10</a:t>
            </a:r>
            <a:endParaRPr/>
          </a:p>
        </p:txBody>
      </p:sp>
      <p:sp>
        <p:nvSpPr>
          <p:cNvPr id="374" name="Google Shape;374;p22"/>
          <p:cNvSpPr txBox="1"/>
          <p:nvPr/>
        </p:nvSpPr>
        <p:spPr>
          <a:xfrm>
            <a:off x="419100" y="1528173"/>
            <a:ext cx="4975089" cy="474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Aguardar...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75" name="Google Shape;375;p22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6" name="Google Shape;37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0642" y="2002291"/>
            <a:ext cx="5027733" cy="3983839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377" name="Google Shape;37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2002292"/>
            <a:ext cx="5011696" cy="3983838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378" name="Google Shape;378;p22"/>
          <p:cNvSpPr txBox="1"/>
          <p:nvPr/>
        </p:nvSpPr>
        <p:spPr>
          <a:xfrm>
            <a:off x="5930309" y="1528173"/>
            <a:ext cx="4975089" cy="474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Concluído...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3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Download da imagem do Windows 10</a:t>
            </a:r>
            <a:endParaRPr/>
          </a:p>
        </p:txBody>
      </p:sp>
      <p:sp>
        <p:nvSpPr>
          <p:cNvPr id="384" name="Google Shape;384;p23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5" name="Google Shape;38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3058" y="1850064"/>
            <a:ext cx="7641762" cy="4313201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3178" y="1544686"/>
            <a:ext cx="4640745" cy="3200400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391" name="Google Shape;391;p24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Download da imagem do Windows 10</a:t>
            </a:r>
            <a:endParaRPr/>
          </a:p>
        </p:txBody>
      </p:sp>
      <p:sp>
        <p:nvSpPr>
          <p:cNvPr id="392" name="Google Shape;392;p24"/>
          <p:cNvSpPr txBox="1"/>
          <p:nvPr/>
        </p:nvSpPr>
        <p:spPr>
          <a:xfrm>
            <a:off x="419100" y="1528174"/>
            <a:ext cx="4622800" cy="1852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Para baixar a imagem do Windows 10 acesse o site: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https://www.kali.org/get-kali/#kali-virtual-machines</a:t>
            </a: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b="1" i="0" lang="pt-BR" sz="2400">
                <a:solidFill>
                  <a:schemeClr val="accent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3" name="Google Shape;393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96163" y="3838176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24"/>
          <p:cNvSpPr txBox="1"/>
          <p:nvPr/>
        </p:nvSpPr>
        <p:spPr>
          <a:xfrm>
            <a:off x="419100" y="3454115"/>
            <a:ext cx="4622800" cy="9987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 página clique em:</a:t>
            </a:r>
            <a:endParaRPr b="0" i="0"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4"/>
          <p:cNvSpPr txBox="1"/>
          <p:nvPr/>
        </p:nvSpPr>
        <p:spPr>
          <a:xfrm>
            <a:off x="5041900" y="5250301"/>
            <a:ext cx="8483600" cy="9987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ferramenta será baixada para a pasta de downloads:</a:t>
            </a:r>
            <a:endParaRPr b="0" i="0"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24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7" name="Google Shape;397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8000" y="3965899"/>
            <a:ext cx="2457793" cy="2572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0197" y="6105083"/>
            <a:ext cx="414774" cy="502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2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86562" y="5773974"/>
            <a:ext cx="3372321" cy="514422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400" name="Google Shape;400;p24"/>
          <p:cNvSpPr/>
          <p:nvPr/>
        </p:nvSpPr>
        <p:spPr>
          <a:xfrm rot="3467472">
            <a:off x="4120800" y="3745146"/>
            <a:ext cx="805758" cy="998794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24"/>
          <p:cNvSpPr/>
          <p:nvPr/>
        </p:nvSpPr>
        <p:spPr>
          <a:xfrm rot="-5400000">
            <a:off x="3600967" y="5202807"/>
            <a:ext cx="805758" cy="998794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5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Download da imagem do Kali Linux</a:t>
            </a:r>
            <a:endParaRPr/>
          </a:p>
        </p:txBody>
      </p:sp>
      <p:sp>
        <p:nvSpPr>
          <p:cNvPr id="407" name="Google Shape;407;p25"/>
          <p:cNvSpPr txBox="1"/>
          <p:nvPr/>
        </p:nvSpPr>
        <p:spPr>
          <a:xfrm>
            <a:off x="419100" y="1291113"/>
            <a:ext cx="11353800" cy="474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Faça a extração do arquivo kali-linux-2023.1-virtualbox-i386.zip 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08" name="Google Shape;408;p25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9" name="Google Shape;40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36236" y="1829312"/>
            <a:ext cx="3758696" cy="2375881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410" name="Google Shape;410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8665" y="4422270"/>
            <a:ext cx="4433478" cy="2304408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411" name="Google Shape;411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7959" y="1829312"/>
            <a:ext cx="3775812" cy="2333565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6"/>
          <p:cNvSpPr txBox="1"/>
          <p:nvPr>
            <p:ph type="title"/>
          </p:nvPr>
        </p:nvSpPr>
        <p:spPr>
          <a:xfrm>
            <a:off x="419100" y="1178376"/>
            <a:ext cx="426864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Principais lições da Seção 3</a:t>
            </a:r>
            <a:endParaRPr/>
          </a:p>
        </p:txBody>
      </p:sp>
      <p:sp>
        <p:nvSpPr>
          <p:cNvPr id="417" name="Google Shape;417;p26"/>
          <p:cNvSpPr txBox="1"/>
          <p:nvPr>
            <p:ph idx="1" type="body"/>
          </p:nvPr>
        </p:nvSpPr>
        <p:spPr>
          <a:xfrm>
            <a:off x="5714474" y="1178376"/>
            <a:ext cx="5767612" cy="4814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Nessa seção você realizou os procedimentos para download da imagem ISO do Windows 10 e do Kali Linux</a:t>
            </a:r>
            <a:endParaRPr sz="2400"/>
          </a:p>
        </p:txBody>
      </p:sp>
      <p:sp>
        <p:nvSpPr>
          <p:cNvPr id="418" name="Google Shape;418;p26"/>
          <p:cNvSpPr txBox="1"/>
          <p:nvPr>
            <p:ph idx="4294967295" type="sldNum"/>
          </p:nvPr>
        </p:nvSpPr>
        <p:spPr>
          <a:xfrm>
            <a:off x="271257" y="451350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19" name="Google Shape;41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0289" y="2801371"/>
            <a:ext cx="3908843" cy="257467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/>
          <p:nvPr>
            <p:ph idx="1" type="body"/>
          </p:nvPr>
        </p:nvSpPr>
        <p:spPr>
          <a:xfrm>
            <a:off x="419100" y="2554356"/>
            <a:ext cx="8059738" cy="488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C2B4"/>
              </a:buClr>
              <a:buSzPts val="2000"/>
              <a:buNone/>
            </a:pPr>
            <a:r>
              <a:rPr lang="pt-BR"/>
              <a:t>Módulo 2: Criando um ambiente de testes</a:t>
            </a:r>
            <a:endParaRPr/>
          </a:p>
        </p:txBody>
      </p:sp>
      <p:sp>
        <p:nvSpPr>
          <p:cNvPr id="425" name="Google Shape;425;p27"/>
          <p:cNvSpPr txBox="1"/>
          <p:nvPr>
            <p:ph type="title"/>
          </p:nvPr>
        </p:nvSpPr>
        <p:spPr>
          <a:xfrm>
            <a:off x="419100" y="3042559"/>
            <a:ext cx="11709640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ource Sans Pro"/>
              <a:buNone/>
            </a:pPr>
            <a:r>
              <a:rPr lang="pt-BR" sz="3600"/>
              <a:t>Seção 3: Instalação do Windows 10</a:t>
            </a:r>
            <a:endParaRPr/>
          </a:p>
        </p:txBody>
      </p:sp>
      <p:sp>
        <p:nvSpPr>
          <p:cNvPr id="426" name="Google Shape;426;p27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26838" y="1331627"/>
            <a:ext cx="4622024" cy="3061932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28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Instalação do Windows 10</a:t>
            </a:r>
            <a:endParaRPr/>
          </a:p>
        </p:txBody>
      </p:sp>
      <p:sp>
        <p:nvSpPr>
          <p:cNvPr id="433" name="Google Shape;433;p28"/>
          <p:cNvSpPr txBox="1"/>
          <p:nvPr/>
        </p:nvSpPr>
        <p:spPr>
          <a:xfrm>
            <a:off x="419099" y="1528175"/>
            <a:ext cx="6198983" cy="1900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Abra o programa Oracle Virtual Box: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Em seguida clique em: </a:t>
            </a:r>
            <a:endParaRPr/>
          </a:p>
        </p:txBody>
      </p:sp>
      <p:pic>
        <p:nvPicPr>
          <p:cNvPr id="434" name="Google Shape;434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14926" y="1928234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8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28"/>
          <p:cNvSpPr/>
          <p:nvPr/>
        </p:nvSpPr>
        <p:spPr>
          <a:xfrm rot="3872705">
            <a:off x="5318767" y="2814410"/>
            <a:ext cx="692791" cy="69711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7" name="Google Shape;437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18590" y="2132672"/>
            <a:ext cx="640767" cy="922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86243" y="3956905"/>
            <a:ext cx="5152116" cy="2494846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439" name="Google Shape;439;p28"/>
          <p:cNvSpPr txBox="1"/>
          <p:nvPr/>
        </p:nvSpPr>
        <p:spPr>
          <a:xfrm>
            <a:off x="6453644" y="4820650"/>
            <a:ext cx="5051720" cy="1900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 tela que apareceu, digite o nome da máquina virtual (Windows 10) e mantenha o restante das configurações conforme a imagem. Clique em</a:t>
            </a:r>
            <a:endParaRPr/>
          </a:p>
        </p:txBody>
      </p:sp>
      <p:pic>
        <p:nvPicPr>
          <p:cNvPr id="440" name="Google Shape;440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085242" y="6242835"/>
            <a:ext cx="1287375" cy="47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9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Instalação do Windows 10</a:t>
            </a:r>
            <a:endParaRPr/>
          </a:p>
        </p:txBody>
      </p:sp>
      <p:sp>
        <p:nvSpPr>
          <p:cNvPr id="446" name="Google Shape;446;p29"/>
          <p:cNvSpPr txBox="1"/>
          <p:nvPr/>
        </p:nvSpPr>
        <p:spPr>
          <a:xfrm>
            <a:off x="419100" y="1528175"/>
            <a:ext cx="4464400" cy="1900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 tela de Hardware selecione as seguintes opções: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Memória Base: </a:t>
            </a: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8GB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Processadores:</a:t>
            </a: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4 CPU</a:t>
            </a:r>
            <a:endParaRPr/>
          </a:p>
        </p:txBody>
      </p:sp>
      <p:pic>
        <p:nvPicPr>
          <p:cNvPr id="447" name="Google Shape;44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14926" y="1928234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29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9" name="Google Shape;449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52296" y="1528175"/>
            <a:ext cx="7303792" cy="3522133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Objetivos do módulo</a:t>
            </a:r>
            <a:endParaRPr/>
          </a:p>
        </p:txBody>
      </p:sp>
      <p:sp>
        <p:nvSpPr>
          <p:cNvPr id="197" name="Google Shape;197;p3"/>
          <p:cNvSpPr txBox="1"/>
          <p:nvPr>
            <p:ph idx="1" type="body"/>
          </p:nvPr>
        </p:nvSpPr>
        <p:spPr>
          <a:xfrm>
            <a:off x="419100" y="1528175"/>
            <a:ext cx="11353800" cy="464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pt-BR"/>
              <a:t>Depois de concluir este módulo, você deverá ser capaz de: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Entender o que é uma máquina virtual;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Instalar o virtual box;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Instalar e configurar uma máquina virtual com Windows 10;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Instalar e configurar uma máquina virtual com Kali Linux;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98" name="Google Shape;198;p3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0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Instalação do Windows 10</a:t>
            </a:r>
            <a:endParaRPr/>
          </a:p>
        </p:txBody>
      </p:sp>
      <p:sp>
        <p:nvSpPr>
          <p:cNvPr id="455" name="Google Shape;455;p30"/>
          <p:cNvSpPr txBox="1"/>
          <p:nvPr/>
        </p:nvSpPr>
        <p:spPr>
          <a:xfrm>
            <a:off x="419100" y="1528175"/>
            <a:ext cx="4464400" cy="45309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 tela de Disco Rígido virtual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Selecionar criar um novo disco rígido virtual agora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Tamanho do disco: </a:t>
            </a: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30GB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 depois clique em </a:t>
            </a:r>
            <a:endParaRPr/>
          </a:p>
        </p:txBody>
      </p:sp>
      <p:pic>
        <p:nvPicPr>
          <p:cNvPr id="456" name="Google Shape;45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14926" y="1928234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30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8" name="Google Shape;458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65818" y="1624803"/>
            <a:ext cx="6407082" cy="3122439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459" name="Google Shape;459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41251" y="4169839"/>
            <a:ext cx="1321295" cy="462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1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Instalação do Windows 10</a:t>
            </a:r>
            <a:endParaRPr/>
          </a:p>
        </p:txBody>
      </p:sp>
      <p:sp>
        <p:nvSpPr>
          <p:cNvPr id="465" name="Google Shape;465;p31"/>
          <p:cNvSpPr txBox="1"/>
          <p:nvPr/>
        </p:nvSpPr>
        <p:spPr>
          <a:xfrm>
            <a:off x="419100" y="1528176"/>
            <a:ext cx="4464400" cy="1415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 tela de sumário clique em: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66" name="Google Shape;46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14926" y="1928234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31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8" name="Google Shape;468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83500" y="1631158"/>
            <a:ext cx="6166392" cy="3001134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469" name="Google Shape;469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1242" y="2214613"/>
            <a:ext cx="1204285" cy="432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2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Instalação do Windows 10</a:t>
            </a:r>
            <a:endParaRPr/>
          </a:p>
        </p:txBody>
      </p:sp>
      <p:sp>
        <p:nvSpPr>
          <p:cNvPr id="475" name="Google Shape;475;p32"/>
          <p:cNvSpPr txBox="1"/>
          <p:nvPr/>
        </p:nvSpPr>
        <p:spPr>
          <a:xfrm>
            <a:off x="419100" y="1528176"/>
            <a:ext cx="4464400" cy="1415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 tela de sumário clique em: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76" name="Google Shape;47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14926" y="1928234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32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8" name="Google Shape;478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83500" y="1631158"/>
            <a:ext cx="6166392" cy="3001134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479" name="Google Shape;479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1242" y="2214613"/>
            <a:ext cx="1204285" cy="432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3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Instalação do Windows 10</a:t>
            </a:r>
            <a:endParaRPr/>
          </a:p>
        </p:txBody>
      </p:sp>
      <p:sp>
        <p:nvSpPr>
          <p:cNvPr id="485" name="Google Shape;485;p33"/>
          <p:cNvSpPr txBox="1"/>
          <p:nvPr/>
        </p:nvSpPr>
        <p:spPr>
          <a:xfrm>
            <a:off x="419099" y="1518954"/>
            <a:ext cx="5503357" cy="621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Selecione a máquina Windows e clique em configurações:</a:t>
            </a:r>
            <a:endParaRPr/>
          </a:p>
        </p:txBody>
      </p:sp>
      <p:pic>
        <p:nvPicPr>
          <p:cNvPr id="486" name="Google Shape;48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14926" y="1928234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33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Google Shape;48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7231" y="1528176"/>
            <a:ext cx="5384938" cy="3051613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489" name="Google Shape;48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38598" y="1928233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33"/>
          <p:cNvSpPr txBox="1"/>
          <p:nvPr/>
        </p:nvSpPr>
        <p:spPr>
          <a:xfrm>
            <a:off x="351413" y="2707175"/>
            <a:ext cx="5503357" cy="621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Selecione a opção Rede </a:t>
            </a:r>
            <a:endParaRPr/>
          </a:p>
        </p:txBody>
      </p:sp>
      <p:pic>
        <p:nvPicPr>
          <p:cNvPr id="491" name="Google Shape;491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1010" y="3142550"/>
            <a:ext cx="4850652" cy="3051613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492" name="Google Shape;49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2897" y="4457281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33"/>
          <p:cNvSpPr txBox="1"/>
          <p:nvPr/>
        </p:nvSpPr>
        <p:spPr>
          <a:xfrm>
            <a:off x="5668666" y="5196451"/>
            <a:ext cx="5503357" cy="621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 opção Conectado a, selecione: </a:t>
            </a:r>
            <a:r>
              <a:rPr b="1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Placa em modo Bridge </a:t>
            </a: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 clique em:</a:t>
            </a:r>
            <a:endParaRPr/>
          </a:p>
        </p:txBody>
      </p:sp>
      <p:pic>
        <p:nvPicPr>
          <p:cNvPr id="494" name="Google Shape;494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83067" y="5996964"/>
            <a:ext cx="1340610" cy="474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36236" y="2210432"/>
            <a:ext cx="6579281" cy="3722273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500" name="Google Shape;500;p34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Instalação do Windows 10</a:t>
            </a:r>
            <a:endParaRPr/>
          </a:p>
        </p:txBody>
      </p:sp>
      <p:sp>
        <p:nvSpPr>
          <p:cNvPr id="501" name="Google Shape;501;p34"/>
          <p:cNvSpPr txBox="1"/>
          <p:nvPr/>
        </p:nvSpPr>
        <p:spPr>
          <a:xfrm>
            <a:off x="419099" y="1518954"/>
            <a:ext cx="5503357" cy="621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Selecione a máquina virtual do Windows e clique em:</a:t>
            </a:r>
            <a:endParaRPr/>
          </a:p>
        </p:txBody>
      </p:sp>
      <p:sp>
        <p:nvSpPr>
          <p:cNvPr id="502" name="Google Shape;502;p34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3" name="Google Shape;503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99596" y="2544483"/>
            <a:ext cx="414774" cy="502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67228" y="1876382"/>
            <a:ext cx="840885" cy="66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5"/>
          <p:cNvSpPr txBox="1"/>
          <p:nvPr>
            <p:ph idx="1" type="body"/>
          </p:nvPr>
        </p:nvSpPr>
        <p:spPr>
          <a:xfrm>
            <a:off x="419100" y="2554356"/>
            <a:ext cx="8059738" cy="488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C2B4"/>
              </a:buClr>
              <a:buSzPts val="2000"/>
              <a:buNone/>
            </a:pPr>
            <a:r>
              <a:rPr lang="pt-BR"/>
              <a:t>Módulo 2: Criando um ambiente de testes</a:t>
            </a:r>
            <a:endParaRPr/>
          </a:p>
        </p:txBody>
      </p:sp>
      <p:sp>
        <p:nvSpPr>
          <p:cNvPr id="510" name="Google Shape;510;p35"/>
          <p:cNvSpPr txBox="1"/>
          <p:nvPr>
            <p:ph type="title"/>
          </p:nvPr>
        </p:nvSpPr>
        <p:spPr>
          <a:xfrm>
            <a:off x="419100" y="3042559"/>
            <a:ext cx="11709640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ource Sans Pro"/>
              <a:buNone/>
            </a:pPr>
            <a:r>
              <a:rPr lang="pt-BR" sz="3600"/>
              <a:t>Seção 4: Instalação do Kali Linux</a:t>
            </a:r>
            <a:endParaRPr/>
          </a:p>
        </p:txBody>
      </p:sp>
      <p:sp>
        <p:nvSpPr>
          <p:cNvPr id="511" name="Google Shape;511;p35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Google Shape;51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79585" y="1528176"/>
            <a:ext cx="4622024" cy="3061932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36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Instalação do Kali Linux</a:t>
            </a:r>
            <a:endParaRPr/>
          </a:p>
        </p:txBody>
      </p:sp>
      <p:sp>
        <p:nvSpPr>
          <p:cNvPr id="518" name="Google Shape;518;p36"/>
          <p:cNvSpPr txBox="1"/>
          <p:nvPr/>
        </p:nvSpPr>
        <p:spPr>
          <a:xfrm>
            <a:off x="419099" y="1528175"/>
            <a:ext cx="6198983" cy="1900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Abra o programa Oracle Virtual Box: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Em seguida clique em: </a:t>
            </a:r>
            <a:endParaRPr/>
          </a:p>
        </p:txBody>
      </p:sp>
      <p:pic>
        <p:nvPicPr>
          <p:cNvPr id="519" name="Google Shape;519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04058" y="1965241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36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1" name="Google Shape;521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66841" y="2216508"/>
            <a:ext cx="904767" cy="838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19100" y="4117333"/>
            <a:ext cx="4887006" cy="2329187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523" name="Google Shape;523;p36"/>
          <p:cNvSpPr txBox="1"/>
          <p:nvPr/>
        </p:nvSpPr>
        <p:spPr>
          <a:xfrm>
            <a:off x="5876990" y="4842562"/>
            <a:ext cx="6198983" cy="6891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Navegue até a pasta onde você extraiu o Kali e selecione a imagem do Kali Linux</a:t>
            </a:r>
            <a:endParaRPr/>
          </a:p>
        </p:txBody>
      </p:sp>
      <p:sp>
        <p:nvSpPr>
          <p:cNvPr id="524" name="Google Shape;524;p36"/>
          <p:cNvSpPr/>
          <p:nvPr/>
        </p:nvSpPr>
        <p:spPr>
          <a:xfrm rot="3872705">
            <a:off x="4959710" y="3168770"/>
            <a:ext cx="692791" cy="69711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Google Shape;52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9132" y="1474359"/>
            <a:ext cx="4928480" cy="2781944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530" name="Google Shape;530;p37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Instalação do Kali Linux</a:t>
            </a:r>
            <a:endParaRPr/>
          </a:p>
        </p:txBody>
      </p:sp>
      <p:sp>
        <p:nvSpPr>
          <p:cNvPr id="531" name="Google Shape;531;p37"/>
          <p:cNvSpPr txBox="1"/>
          <p:nvPr/>
        </p:nvSpPr>
        <p:spPr>
          <a:xfrm>
            <a:off x="419099" y="1528175"/>
            <a:ext cx="5773471" cy="5098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Seleciona a máquina virtual do Kali e clique em: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 tela de logon, digite: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1" i="0" lang="pt-BR"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Usuário: </a:t>
            </a:r>
            <a:r>
              <a:rPr b="0" i="0" lang="pt-BR"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kali</a:t>
            </a:r>
            <a:endParaRPr b="0" i="0" sz="16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1" i="0" lang="pt-BR"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Senha: </a:t>
            </a:r>
            <a:r>
              <a:rPr b="0" i="0" lang="pt-BR"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kali</a:t>
            </a:r>
            <a:endParaRPr b="0" i="0" sz="16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32" name="Google Shape;532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08177" y="1915247"/>
            <a:ext cx="414774" cy="502533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37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4" name="Google Shape;534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07597" y="1378702"/>
            <a:ext cx="991555" cy="787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48826" y="3390873"/>
            <a:ext cx="3835925" cy="3236264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536" name="Google Shape;536;p37"/>
          <p:cNvSpPr/>
          <p:nvPr/>
        </p:nvSpPr>
        <p:spPr>
          <a:xfrm rot="3872705">
            <a:off x="5956978" y="2579735"/>
            <a:ext cx="692791" cy="69711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8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roxima Nova Semibold"/>
              <a:buNone/>
            </a:pPr>
            <a:r>
              <a:rPr b="0" lang="pt-BR" sz="4000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Instalação do Kali Linux</a:t>
            </a:r>
            <a:endParaRPr/>
          </a:p>
        </p:txBody>
      </p:sp>
      <p:sp>
        <p:nvSpPr>
          <p:cNvPr id="542" name="Google Shape;542;p38"/>
          <p:cNvSpPr txBox="1"/>
          <p:nvPr/>
        </p:nvSpPr>
        <p:spPr>
          <a:xfrm>
            <a:off x="419099" y="1528175"/>
            <a:ext cx="11196497" cy="617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pt-BR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Happy Hacking !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43" name="Google Shape;543;p38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4" name="Google Shape;54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1213" y="1848359"/>
            <a:ext cx="5373632" cy="4507991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9"/>
          <p:cNvSpPr txBox="1"/>
          <p:nvPr>
            <p:ph type="title"/>
          </p:nvPr>
        </p:nvSpPr>
        <p:spPr>
          <a:xfrm>
            <a:off x="419100" y="1178376"/>
            <a:ext cx="426864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Principais lições da Seção 4</a:t>
            </a:r>
            <a:endParaRPr/>
          </a:p>
        </p:txBody>
      </p:sp>
      <p:sp>
        <p:nvSpPr>
          <p:cNvPr id="550" name="Google Shape;550;p39"/>
          <p:cNvSpPr txBox="1"/>
          <p:nvPr>
            <p:ph idx="1" type="body"/>
          </p:nvPr>
        </p:nvSpPr>
        <p:spPr>
          <a:xfrm>
            <a:off x="5714474" y="1178376"/>
            <a:ext cx="5767612" cy="4814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Nessa seção você realizou os procedimentos para instalação do Kali Linux.</a:t>
            </a:r>
            <a:endParaRPr/>
          </a:p>
        </p:txBody>
      </p:sp>
      <p:sp>
        <p:nvSpPr>
          <p:cNvPr id="551" name="Google Shape;551;p39"/>
          <p:cNvSpPr txBox="1"/>
          <p:nvPr>
            <p:ph idx="4294967295" type="sldNum"/>
          </p:nvPr>
        </p:nvSpPr>
        <p:spPr>
          <a:xfrm>
            <a:off x="271257" y="451350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52" name="Google Shape;55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0289" y="2801371"/>
            <a:ext cx="3908843" cy="257467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"/>
          <p:cNvSpPr txBox="1"/>
          <p:nvPr>
            <p:ph idx="1" type="body"/>
          </p:nvPr>
        </p:nvSpPr>
        <p:spPr>
          <a:xfrm>
            <a:off x="419100" y="2554356"/>
            <a:ext cx="8059738" cy="488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C2B4"/>
              </a:buClr>
              <a:buSzPts val="2000"/>
              <a:buNone/>
            </a:pPr>
            <a:r>
              <a:rPr lang="pt-BR"/>
              <a:t>Módulo 2: </a:t>
            </a:r>
            <a:r>
              <a:rPr lang="pt-BR" sz="2000"/>
              <a:t>Criando um ambiente de testes</a:t>
            </a:r>
            <a:endParaRPr/>
          </a:p>
        </p:txBody>
      </p:sp>
      <p:sp>
        <p:nvSpPr>
          <p:cNvPr id="204" name="Google Shape;204;p4"/>
          <p:cNvSpPr txBox="1"/>
          <p:nvPr>
            <p:ph type="title"/>
          </p:nvPr>
        </p:nvSpPr>
        <p:spPr>
          <a:xfrm>
            <a:off x="419100" y="3191940"/>
            <a:ext cx="11353800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 sz="4000"/>
              <a:t>Seção 1: Máquinas virtuais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0"/>
          <p:cNvSpPr txBox="1"/>
          <p:nvPr>
            <p:ph idx="1" type="body"/>
          </p:nvPr>
        </p:nvSpPr>
        <p:spPr>
          <a:xfrm>
            <a:off x="419100" y="2554356"/>
            <a:ext cx="8059738" cy="488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C2B4"/>
              </a:buClr>
              <a:buSzPts val="2000"/>
              <a:buNone/>
            </a:pPr>
            <a:r>
              <a:rPr lang="pt-BR"/>
              <a:t>Módulo 1: </a:t>
            </a:r>
            <a:r>
              <a:rPr lang="pt-BR" sz="2000"/>
              <a:t>Introdução ao curso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6C2B4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558" name="Google Shape;558;p40"/>
          <p:cNvSpPr txBox="1"/>
          <p:nvPr>
            <p:ph type="title"/>
          </p:nvPr>
        </p:nvSpPr>
        <p:spPr>
          <a:xfrm>
            <a:off x="419100" y="3191940"/>
            <a:ext cx="11353800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 sz="4000"/>
              <a:t>Conclusão do módulo</a:t>
            </a:r>
            <a:endParaRPr sz="40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1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Resumo do módulo                                                     </a:t>
            </a:r>
            <a:endParaRPr/>
          </a:p>
        </p:txBody>
      </p:sp>
      <p:sp>
        <p:nvSpPr>
          <p:cNvPr id="564" name="Google Shape;564;p41"/>
          <p:cNvSpPr txBox="1"/>
          <p:nvPr>
            <p:ph idx="1" type="body"/>
          </p:nvPr>
        </p:nvSpPr>
        <p:spPr>
          <a:xfrm>
            <a:off x="419100" y="1528175"/>
            <a:ext cx="11353800" cy="464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/>
              <a:t>Resumindo, neste módulo você aprendeu a: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Entender o que é uma máquina virtual;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Instalar o virtual box;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Instalar e configurar uma máquina virtual com Windows 10;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Instalar e configurar uma máquina virtual com Kali Linux;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pt-BR"/>
            </a:b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65" name="Google Shape;565;p41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2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Recursos adicionais</a:t>
            </a:r>
            <a:endParaRPr/>
          </a:p>
        </p:txBody>
      </p:sp>
      <p:sp>
        <p:nvSpPr>
          <p:cNvPr id="571" name="Google Shape;571;p42"/>
          <p:cNvSpPr txBox="1"/>
          <p:nvPr>
            <p:ph idx="1" type="body"/>
          </p:nvPr>
        </p:nvSpPr>
        <p:spPr>
          <a:xfrm>
            <a:off x="419100" y="1528175"/>
            <a:ext cx="11353800" cy="464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Lembre-se do link de acesso da plataforma de estudos: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https://canvas.instructure.com/login/canvas</a:t>
            </a:r>
            <a:r>
              <a:rPr lang="pt-BR"/>
              <a:t> </a:t>
            </a:r>
            <a:endParaRPr u="sng">
              <a:solidFill>
                <a:schemeClr val="hlink"/>
              </a:solidFill>
              <a:hlinkClick r:id="rId4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72" name="Google Shape;572;p42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3"/>
          <p:cNvSpPr txBox="1"/>
          <p:nvPr>
            <p:ph type="title"/>
          </p:nvPr>
        </p:nvSpPr>
        <p:spPr>
          <a:xfrm>
            <a:off x="419100" y="3191940"/>
            <a:ext cx="11353800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Sans Pro"/>
              <a:buNone/>
            </a:pPr>
            <a:r>
              <a:rPr lang="pt-BR"/>
              <a:t>Obrigado</a:t>
            </a:r>
            <a:endParaRPr u="sng"/>
          </a:p>
        </p:txBody>
      </p:sp>
      <p:pic>
        <p:nvPicPr>
          <p:cNvPr id="578" name="Google Shape;57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9221" y="1267267"/>
            <a:ext cx="6068569" cy="4045712"/>
          </a:xfrm>
          <a:prstGeom prst="rect">
            <a:avLst/>
          </a:prstGeom>
          <a:solidFill>
            <a:srgbClr val="ECECEC"/>
          </a:solidFill>
          <a:ln cap="sq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Máquinas virtuais</a:t>
            </a:r>
            <a:endParaRPr/>
          </a:p>
        </p:txBody>
      </p:sp>
      <p:sp>
        <p:nvSpPr>
          <p:cNvPr id="210" name="Google Shape;210;p5"/>
          <p:cNvSpPr txBox="1"/>
          <p:nvPr>
            <p:ph idx="1" type="body"/>
          </p:nvPr>
        </p:nvSpPr>
        <p:spPr>
          <a:xfrm>
            <a:off x="419100" y="1528175"/>
            <a:ext cx="5486400" cy="51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2000"/>
              <a:t>Uma máquina virtual é um software que emula um computador real e permite executar diferentes sistemas operacionais e aplicativos em um ambiente isolado e virtualizado. 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2000"/>
              <a:t>Por exemplo, você pode executar um sistema Linux dentro de um sistema Windows.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2000"/>
              <a:t>Cada máquina virtual possui seus próprios recursos virtuais, como CPU, memória, disco rígido e dispositivos de rede.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br>
              <a:rPr lang="pt-BR" sz="2000"/>
            </a:b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5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12" name="Google Shape;21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57392" y="1604375"/>
            <a:ext cx="4744616" cy="3468198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"/>
          <p:cNvSpPr txBox="1"/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Softwares de virtualização</a:t>
            </a:r>
            <a:endParaRPr/>
          </a:p>
        </p:txBody>
      </p:sp>
      <p:sp>
        <p:nvSpPr>
          <p:cNvPr id="218" name="Google Shape;218;p6"/>
          <p:cNvSpPr txBox="1"/>
          <p:nvPr>
            <p:ph idx="1" type="body"/>
          </p:nvPr>
        </p:nvSpPr>
        <p:spPr>
          <a:xfrm>
            <a:off x="419100" y="1528175"/>
            <a:ext cx="11353800" cy="51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/>
              <a:t>As máquinas virtuais são criadas usando software de virtualização, como: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pt-BR"/>
            </a:b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6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20" name="Google Shape;22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7650" y="2678457"/>
            <a:ext cx="1020597" cy="106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99043" y="2641638"/>
            <a:ext cx="1479796" cy="106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95226" y="3963546"/>
            <a:ext cx="2920281" cy="1086788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6"/>
          <p:cNvSpPr/>
          <p:nvPr/>
        </p:nvSpPr>
        <p:spPr>
          <a:xfrm>
            <a:off x="5906928" y="2782609"/>
            <a:ext cx="4989846" cy="185346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Adicionar uma ilustração com imagem real do virtual box</a:t>
            </a:r>
            <a:endParaRPr/>
          </a:p>
        </p:txBody>
      </p:sp>
      <p:sp>
        <p:nvSpPr>
          <p:cNvPr id="224" name="Google Shape;224;p6"/>
          <p:cNvSpPr/>
          <p:nvPr/>
        </p:nvSpPr>
        <p:spPr>
          <a:xfrm>
            <a:off x="419100" y="5578127"/>
            <a:ext cx="94234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Utilizaremos o software Oracle Virtual Box para simular nossos ambientes de testes.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7"/>
          <p:cNvSpPr txBox="1"/>
          <p:nvPr>
            <p:ph type="title"/>
          </p:nvPr>
        </p:nvSpPr>
        <p:spPr>
          <a:xfrm>
            <a:off x="419099" y="365125"/>
            <a:ext cx="9763992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ource Sans Pro"/>
              <a:buNone/>
            </a:pPr>
            <a:r>
              <a:rPr lang="pt-BR" sz="3600"/>
              <a:t>Aplicações</a:t>
            </a:r>
            <a:endParaRPr/>
          </a:p>
        </p:txBody>
      </p:sp>
      <p:sp>
        <p:nvSpPr>
          <p:cNvPr id="230" name="Google Shape;230;p7"/>
          <p:cNvSpPr txBox="1"/>
          <p:nvPr>
            <p:ph idx="12" type="sldNum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31" name="Google Shape;231;p7"/>
          <p:cNvSpPr txBox="1"/>
          <p:nvPr>
            <p:ph idx="1" type="body"/>
          </p:nvPr>
        </p:nvSpPr>
        <p:spPr>
          <a:xfrm>
            <a:off x="419099" y="1557921"/>
            <a:ext cx="8928100" cy="474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2000"/>
              <a:t>As máquinas virtuais têm várias aplicações práticas, como: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br>
              <a:rPr lang="pt-BR" sz="2000"/>
            </a:b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7"/>
          <p:cNvSpPr/>
          <p:nvPr/>
        </p:nvSpPr>
        <p:spPr>
          <a:xfrm>
            <a:off x="419099" y="2621460"/>
            <a:ext cx="2181285" cy="1247154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Isolamento de Ambiente de desenvolvimento</a:t>
            </a:r>
            <a:endParaRPr/>
          </a:p>
        </p:txBody>
      </p:sp>
      <p:sp>
        <p:nvSpPr>
          <p:cNvPr id="233" name="Google Shape;233;p7"/>
          <p:cNvSpPr/>
          <p:nvPr/>
        </p:nvSpPr>
        <p:spPr>
          <a:xfrm>
            <a:off x="419099" y="4456591"/>
            <a:ext cx="2181285" cy="1247154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Testes de sistemas</a:t>
            </a:r>
            <a:endParaRPr/>
          </a:p>
        </p:txBody>
      </p:sp>
      <p:sp>
        <p:nvSpPr>
          <p:cNvPr id="234" name="Google Shape;234;p7"/>
          <p:cNvSpPr/>
          <p:nvPr/>
        </p:nvSpPr>
        <p:spPr>
          <a:xfrm>
            <a:off x="7939057" y="2562581"/>
            <a:ext cx="2181285" cy="1306033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Execução de aplicativos legados</a:t>
            </a:r>
            <a:endParaRPr/>
          </a:p>
        </p:txBody>
      </p:sp>
      <p:sp>
        <p:nvSpPr>
          <p:cNvPr id="235" name="Google Shape;235;p7"/>
          <p:cNvSpPr/>
          <p:nvPr/>
        </p:nvSpPr>
        <p:spPr>
          <a:xfrm>
            <a:off x="4330699" y="2570477"/>
            <a:ext cx="2181285" cy="1298137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Consolidação de servidores</a:t>
            </a:r>
            <a:endParaRPr/>
          </a:p>
        </p:txBody>
      </p:sp>
      <p:sp>
        <p:nvSpPr>
          <p:cNvPr id="236" name="Google Shape;236;p7"/>
          <p:cNvSpPr/>
          <p:nvPr/>
        </p:nvSpPr>
        <p:spPr>
          <a:xfrm>
            <a:off x="4330699" y="4456591"/>
            <a:ext cx="2181285" cy="1247155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1"/>
          </a:solidFill>
          <a:ln cap="flat" cmpd="sng" w="12700">
            <a:solidFill>
              <a:srgbClr val="1922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Criação de ambientes de computação em nuvem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8"/>
          <p:cNvSpPr txBox="1"/>
          <p:nvPr>
            <p:ph type="title"/>
          </p:nvPr>
        </p:nvSpPr>
        <p:spPr>
          <a:xfrm>
            <a:off x="419100" y="1178376"/>
            <a:ext cx="426864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/>
              <a:t>Principais lições da Seção 1</a:t>
            </a:r>
            <a:endParaRPr/>
          </a:p>
        </p:txBody>
      </p:sp>
      <p:sp>
        <p:nvSpPr>
          <p:cNvPr id="242" name="Google Shape;242;p8"/>
          <p:cNvSpPr txBox="1"/>
          <p:nvPr>
            <p:ph idx="1" type="body"/>
          </p:nvPr>
        </p:nvSpPr>
        <p:spPr>
          <a:xfrm>
            <a:off x="5714474" y="894168"/>
            <a:ext cx="5767612" cy="5543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pt-BR" sz="2000"/>
              <a:t>Uma máquina virtual é uma instância virtual de um computador que permite executar sistemas operacionais e aplicativos em um ambiente isolado e virtualizado, oferecendo flexibilidade, eficiência e recursos de gerenciamento.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pt-BR" sz="2000"/>
              <a:t>As máquinas virtuais são criadas usando software de virtualização, como: Virtual Box, VmWare, Microsoft Hyper-V.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pt-BR" sz="2000"/>
              <a:t>São usadas para: Isolamento de Ambiente de desenvolvimento, Consolidação de servidores, Execução de aplicativos legados, Testes de sistemas, Criação de ambientes de computação em nuvem. </a:t>
            </a:r>
            <a:endParaRPr/>
          </a:p>
          <a:p>
            <a:pPr indent="-1143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  <a:p>
            <a:pPr indent="-1143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sp>
        <p:nvSpPr>
          <p:cNvPr id="243" name="Google Shape;243;p8"/>
          <p:cNvSpPr txBox="1"/>
          <p:nvPr>
            <p:ph idx="4294967295" type="sldNum"/>
          </p:nvPr>
        </p:nvSpPr>
        <p:spPr>
          <a:xfrm>
            <a:off x="271257" y="451350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44" name="Google Shape;24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0289" y="2801371"/>
            <a:ext cx="3908843" cy="257467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sp>
        <p:nvSpPr>
          <p:cNvPr id="245" name="Google Shape;245;p8"/>
          <p:cNvSpPr txBox="1"/>
          <p:nvPr/>
        </p:nvSpPr>
        <p:spPr>
          <a:xfrm>
            <a:off x="90297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9"/>
          <p:cNvSpPr txBox="1"/>
          <p:nvPr>
            <p:ph idx="1" type="body"/>
          </p:nvPr>
        </p:nvSpPr>
        <p:spPr>
          <a:xfrm>
            <a:off x="419100" y="2554356"/>
            <a:ext cx="8059738" cy="488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C2B4"/>
              </a:buClr>
              <a:buSzPts val="2000"/>
              <a:buNone/>
            </a:pPr>
            <a:r>
              <a:rPr lang="pt-BR"/>
              <a:t>Módulo 2: Criando um ambiente de testes</a:t>
            </a:r>
            <a:endParaRPr/>
          </a:p>
        </p:txBody>
      </p:sp>
      <p:sp>
        <p:nvSpPr>
          <p:cNvPr id="251" name="Google Shape;251;p9"/>
          <p:cNvSpPr txBox="1"/>
          <p:nvPr>
            <p:ph type="title"/>
          </p:nvPr>
        </p:nvSpPr>
        <p:spPr>
          <a:xfrm>
            <a:off x="419100" y="3191940"/>
            <a:ext cx="11353800" cy="47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ource Sans Pro"/>
              <a:buNone/>
            </a:pPr>
            <a:r>
              <a:rPr lang="pt-BR" sz="4000"/>
              <a:t>Seção 2: Instalação do Oracle Virtual Box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Training and Certification 1">
      <a:dk1>
        <a:srgbClr val="000000"/>
      </a:dk1>
      <a:lt1>
        <a:srgbClr val="FFFFFF"/>
      </a:lt1>
      <a:dk2>
        <a:srgbClr val="36C2B3"/>
      </a:dk2>
      <a:lt2>
        <a:srgbClr val="FFFFFF"/>
      </a:lt2>
      <a:accent1>
        <a:srgbClr val="232F3E"/>
      </a:accent1>
      <a:accent2>
        <a:srgbClr val="D5DBDB"/>
      </a:accent2>
      <a:accent3>
        <a:srgbClr val="36C2B3"/>
      </a:accent3>
      <a:accent4>
        <a:srgbClr val="1CC9F7"/>
      </a:accent4>
      <a:accent5>
        <a:srgbClr val="4D27AA"/>
      </a:accent5>
      <a:accent6>
        <a:srgbClr val="E617E6"/>
      </a:accent6>
      <a:hlink>
        <a:srgbClr val="1CC9F7"/>
      </a:hlink>
      <a:folHlink>
        <a:srgbClr val="232F3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2019-09-17T20:22:09Z</dcterms:created>
  <dc:creator>Harris, Melissa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373078B8-3778-4BED-93CE-B8FC9DC9BD60</vt:lpwstr>
  </property>
  <property fmtid="{D5CDD505-2E9C-101B-9397-08002B2CF9AE}" pid="3" name="ArticulatePath">
    <vt:lpwstr>NEW 2019_TO TEST</vt:lpwstr>
  </property>
</Properties>
</file>